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drawings/drawing1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drawings/drawing12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drawings/drawing13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drawings/drawing14.xml" ContentType="application/vnd.openxmlformats-officedocument.drawingml.chartshapes+xml"/>
  <Override PartName="/ppt/charts/chart15.xml" ContentType="application/vnd.openxmlformats-officedocument.drawingml.chart+xml"/>
  <Override PartName="/ppt/drawings/drawing15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drawings/drawing16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8" r:id="rId5"/>
    <p:sldId id="273" r:id="rId6"/>
    <p:sldId id="261" r:id="rId7"/>
    <p:sldId id="270" r:id="rId8"/>
    <p:sldId id="271" r:id="rId9"/>
    <p:sldId id="272" r:id="rId10"/>
    <p:sldId id="292" r:id="rId11"/>
    <p:sldId id="274" r:id="rId12"/>
    <p:sldId id="275" r:id="rId13"/>
    <p:sldId id="276" r:id="rId14"/>
    <p:sldId id="277" r:id="rId15"/>
    <p:sldId id="278" r:id="rId16"/>
    <p:sldId id="294" r:id="rId17"/>
    <p:sldId id="279" r:id="rId18"/>
    <p:sldId id="280" r:id="rId19"/>
    <p:sldId id="281" r:id="rId20"/>
    <p:sldId id="283" r:id="rId21"/>
    <p:sldId id="284" r:id="rId22"/>
    <p:sldId id="295" r:id="rId23"/>
    <p:sldId id="287" r:id="rId24"/>
    <p:sldId id="288" r:id="rId25"/>
    <p:sldId id="290" r:id="rId26"/>
    <p:sldId id="291" r:id="rId27"/>
    <p:sldId id="296" r:id="rId28"/>
    <p:sldId id="29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EDC277-4239-4093-A6F1-14F49FBD0AE9}">
          <p14:sldIdLst>
            <p14:sldId id="258"/>
            <p14:sldId id="273"/>
            <p14:sldId id="261"/>
            <p14:sldId id="270"/>
            <p14:sldId id="271"/>
            <p14:sldId id="272"/>
            <p14:sldId id="292"/>
            <p14:sldId id="274"/>
            <p14:sldId id="275"/>
            <p14:sldId id="276"/>
            <p14:sldId id="277"/>
            <p14:sldId id="278"/>
            <p14:sldId id="294"/>
            <p14:sldId id="279"/>
            <p14:sldId id="280"/>
            <p14:sldId id="281"/>
            <p14:sldId id="283"/>
            <p14:sldId id="284"/>
            <p14:sldId id="295"/>
            <p14:sldId id="287"/>
            <p14:sldId id="288"/>
            <p14:sldId id="290"/>
            <p14:sldId id="291"/>
            <p14:sldId id="296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ughwout, Andrew" initials="HA" lastIdx="21" clrIdx="0">
    <p:extLst>
      <p:ext uri="{19B8F6BF-5375-455C-9EA6-DF929625EA0E}">
        <p15:presenceInfo xmlns:p15="http://schemas.microsoft.com/office/powerpoint/2012/main" userId="S::Andrew.Haughwout@ny.frb.org::a793701f-1f2e-40ab-8449-6de65e61ac4f" providerId="AD"/>
      </p:ext>
    </p:extLst>
  </p:cmAuthor>
  <p:cmAuthor id="2" name="Scally, Joelle W" initials="SJW" lastIdx="16" clrIdx="1">
    <p:extLst>
      <p:ext uri="{19B8F6BF-5375-455C-9EA6-DF929625EA0E}">
        <p15:presenceInfo xmlns:p15="http://schemas.microsoft.com/office/powerpoint/2012/main" userId="S::Joelle.Scally@ny.frb.org::f3233f08-140e-4d69-991b-615f98594f36" providerId="AD"/>
      </p:ext>
    </p:extLst>
  </p:cmAuthor>
  <p:cmAuthor id="3" name="Van Der Klaauw, Wilbert M" initials="VDKWM" lastIdx="20" clrIdx="2">
    <p:extLst>
      <p:ext uri="{19B8F6BF-5375-455C-9EA6-DF929625EA0E}">
        <p15:presenceInfo xmlns:p15="http://schemas.microsoft.com/office/powerpoint/2012/main" userId="S::Wilbert.VanDerKlaauw@ny.frb.org::95214d8f-2f45-48c5-9001-9f5008906f6e" providerId="AD"/>
      </p:ext>
    </p:extLst>
  </p:cmAuthor>
  <p:cmAuthor id="4" name="Lee, Donghoon" initials="LD" lastIdx="3" clrIdx="3">
    <p:extLst>
      <p:ext uri="{19B8F6BF-5375-455C-9EA6-DF929625EA0E}">
        <p15:presenceInfo xmlns:p15="http://schemas.microsoft.com/office/powerpoint/2012/main" userId="S::donghoon.lee@ny.frb.org::ca551d71-4799-4d4a-a510-cc0194ce33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AEEA"/>
    <a:srgbClr val="D1B372"/>
    <a:srgbClr val="C19745"/>
    <a:srgbClr val="2D79A6"/>
    <a:srgbClr val="B84645"/>
    <a:srgbClr val="080808"/>
    <a:srgbClr val="002447"/>
    <a:srgbClr val="588ABC"/>
    <a:srgbClr val="9FC2E7"/>
    <a:srgbClr val="708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F7C89F-C0CE-C000-0812-60EF873069AA}" v="2" dt="2021-05-18T02:30:53.226"/>
    <p1510:client id="{6C3BB4E1-8A73-46C6-A4B6-1F80E32F45C0}" v="118" dt="2021-05-18T12:30:55.376"/>
    <p1510:client id="{AEE86035-5C04-4144-BE21-1622FB5A3C60}" v="1316" dt="2021-05-18T22:54:33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frbprod1.sharepoint.com/sites/nyccpteam/Shared%20Documents/blog%20ideas/Mortgage%20forbearance%20series%20Spring%202021/forbearanceblog1_charts.xlsm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C:\Users\b1jws02\Downloads\forbearanceblog3_charts.xlsm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C:\Users\b1jws02\Downloads\forbearanceblog3_charts.xlsm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oleObject" Target="file:///C:\Users\b1jws02\Downloads\forbearanceblog3_charts.xlsm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oleObject" Target="file:///C:\Users\b1jws02\Downloads\forbearanceblog4_charts.xlsm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oleObject" Target="file:///C:\Users\b1jws02\Downloads\forbearanceblog4_charts.xlsm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oleObject" Target="file:///C:\Users\b1jws02\Downloads\forbearanceblog4_charts.xlsm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oleObject" Target="file:///C:\Users\b1jws02\Downloads\forbearanceblog4_charts.xlsm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https://frbprod1.sharepoint.com/sites/nyccpteam/Shared%20Documents/blog%20ideas/Mortgage%20forbearance%20series%20Spring%202021/forbearanceblog1_charts.xlsm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https://frbprod1.sharepoint.com/sites/nyccpteam/Shared%20Documents/blog%20ideas/Mortgage%20forbearance%20series%20Spring%202021/forbearanceblog1_charts.xlsm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https://frbprod1.sharepoint.com/sites/nyccpteam/Shared%20Documents/blog%20ideas/Mortgage%20forbearance%20series%20Spring%202021/forbearanceblog1_charts.xlsm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https://frbprod1.sharepoint.com/sites/nyccpteam/Shared%20Documents/blog%20ideas/Mortgage%20forbearance%20series%20Spring%202021/forbearanceblog2_charts.xlsm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https://frbprod1.sharepoint.com/sites/nyccpteam/Shared%20Documents/blog%20ideas/Mortgage%20forbearance%20series%20Spring%202021/forbearanceblog2_charts.xlsm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https://frbprod1.sharepoint.com/sites/nyccpteam/Shared%20Documents/blog%20ideas/Mortgage%20forbearance%20series%20Spring%202021/forbearanceblog2_charts.xlsm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https://frbprod1.sharepoint.com/sites/nyccpteam/Shared%20Documents/blog%20ideas/Mortgage%20forbearance%20series%20Spring%202021/forbearanceblog2_charts.xlsm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C:\Users\b1jws02\Downloads\forbearanceblog3_charts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15554146404732E-3"/>
          <c:y val="7.708513780334064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3461874957937952E-2"/>
          <c:y val="0.2178498438683307"/>
          <c:w val="0.88394525203580321"/>
          <c:h val="0.612782670940835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'fig1'!$B$1</c:f>
              <c:strCache>
                <c:ptCount val="1"/>
                <c:pt idx="0">
                  <c:v>enter</c:v>
                </c:pt>
              </c:strCache>
            </c:strRef>
          </c:tx>
          <c:spPr>
            <a:solidFill>
              <a:srgbClr val="046C9D"/>
            </a:solidFill>
            <a:ln>
              <a:prstDash val="solid"/>
            </a:ln>
          </c:spPr>
          <c:invertIfNegative val="0"/>
          <c:cat>
            <c:numRef>
              <c:f>'fig1'!$A$2:$A$14</c:f>
              <c:numCache>
                <c:formatCode>mmm\-yy</c:formatCode>
                <c:ptCount val="13"/>
                <c:pt idx="0">
                  <c:v>43891</c:v>
                </c:pt>
                <c:pt idx="1">
                  <c:v>43922</c:v>
                </c:pt>
                <c:pt idx="2">
                  <c:v>43952</c:v>
                </c:pt>
                <c:pt idx="3">
                  <c:v>43983</c:v>
                </c:pt>
                <c:pt idx="4">
                  <c:v>44013</c:v>
                </c:pt>
                <c:pt idx="5">
                  <c:v>44044</c:v>
                </c:pt>
                <c:pt idx="6">
                  <c:v>44075</c:v>
                </c:pt>
                <c:pt idx="7">
                  <c:v>44105</c:v>
                </c:pt>
                <c:pt idx="8">
                  <c:v>44136</c:v>
                </c:pt>
                <c:pt idx="9">
                  <c:v>44166</c:v>
                </c:pt>
                <c:pt idx="10">
                  <c:v>44197</c:v>
                </c:pt>
                <c:pt idx="11">
                  <c:v>44228</c:v>
                </c:pt>
                <c:pt idx="12">
                  <c:v>44256</c:v>
                </c:pt>
              </c:numCache>
            </c:numRef>
          </c:cat>
          <c:val>
            <c:numRef>
              <c:f>'fig1'!$B$2:$B$14</c:f>
              <c:numCache>
                <c:formatCode>0%</c:formatCode>
                <c:ptCount val="13"/>
                <c:pt idx="0">
                  <c:v>2.4220000000000001E-4</c:v>
                </c:pt>
                <c:pt idx="1">
                  <c:v>3.1288400000000001E-2</c:v>
                </c:pt>
                <c:pt idx="2">
                  <c:v>4.49938E-2</c:v>
                </c:pt>
                <c:pt idx="3">
                  <c:v>1.2496999999999999E-2</c:v>
                </c:pt>
                <c:pt idx="4">
                  <c:v>3.9876E-3</c:v>
                </c:pt>
                <c:pt idx="5">
                  <c:v>3.2918999999999999E-3</c:v>
                </c:pt>
                <c:pt idx="6">
                  <c:v>4.0017999999999998E-3</c:v>
                </c:pt>
                <c:pt idx="7">
                  <c:v>3.3679999999999999E-3</c:v>
                </c:pt>
                <c:pt idx="8">
                  <c:v>5.1636E-3</c:v>
                </c:pt>
                <c:pt idx="9">
                  <c:v>5.2323999999999999E-3</c:v>
                </c:pt>
                <c:pt idx="10">
                  <c:v>2.2728000000000002E-3</c:v>
                </c:pt>
                <c:pt idx="11">
                  <c:v>2.0630000000000002E-3</c:v>
                </c:pt>
                <c:pt idx="12">
                  <c:v>5.3248999999999996E-3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0E-4E2B-A80F-4E4839B746B8}"/>
            </c:ext>
          </c:extLst>
        </c:ser>
        <c:ser>
          <c:idx val="1"/>
          <c:order val="1"/>
          <c:tx>
            <c:strRef>
              <c:f>'fig1'!$C$1</c:f>
              <c:strCache>
                <c:ptCount val="1"/>
                <c:pt idx="0">
                  <c:v>exit</c:v>
                </c:pt>
              </c:strCache>
            </c:strRef>
          </c:tx>
          <c:spPr>
            <a:gradFill flip="none" rotWithShape="1">
              <a:gsLst>
                <a:gs pos="0">
                  <a:srgbClr val="046C9D">
                    <a:tint val="66000"/>
                    <a:satMod val="160000"/>
                  </a:srgbClr>
                </a:gs>
                <a:gs pos="50000">
                  <a:srgbClr val="046C9D">
                    <a:tint val="44500"/>
                    <a:satMod val="160000"/>
                  </a:srgbClr>
                </a:gs>
                <a:gs pos="100000">
                  <a:srgbClr val="046C9D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prstDash val="solid"/>
            </a:ln>
          </c:spPr>
          <c:invertIfNegative val="0"/>
          <c:cat>
            <c:numRef>
              <c:f>'fig1'!$A$2:$A$14</c:f>
              <c:numCache>
                <c:formatCode>mmm\-yy</c:formatCode>
                <c:ptCount val="13"/>
                <c:pt idx="0">
                  <c:v>43891</c:v>
                </c:pt>
                <c:pt idx="1">
                  <c:v>43922</c:v>
                </c:pt>
                <c:pt idx="2">
                  <c:v>43952</c:v>
                </c:pt>
                <c:pt idx="3">
                  <c:v>43983</c:v>
                </c:pt>
                <c:pt idx="4">
                  <c:v>44013</c:v>
                </c:pt>
                <c:pt idx="5">
                  <c:v>44044</c:v>
                </c:pt>
                <c:pt idx="6">
                  <c:v>44075</c:v>
                </c:pt>
                <c:pt idx="7">
                  <c:v>44105</c:v>
                </c:pt>
                <c:pt idx="8">
                  <c:v>44136</c:v>
                </c:pt>
                <c:pt idx="9">
                  <c:v>44166</c:v>
                </c:pt>
                <c:pt idx="10">
                  <c:v>44197</c:v>
                </c:pt>
                <c:pt idx="11">
                  <c:v>44228</c:v>
                </c:pt>
                <c:pt idx="12">
                  <c:v>44256</c:v>
                </c:pt>
              </c:numCache>
            </c:numRef>
          </c:cat>
          <c:val>
            <c:numRef>
              <c:f>'fig1'!$C$2:$C$14</c:f>
              <c:numCache>
                <c:formatCode>0%</c:formatCode>
                <c:ptCount val="13"/>
                <c:pt idx="0">
                  <c:v>0</c:v>
                </c:pt>
                <c:pt idx="1">
                  <c:v>-7.0599999999999995E-5</c:v>
                </c:pt>
                <c:pt idx="2">
                  <c:v>-6.2738000000000004E-3</c:v>
                </c:pt>
                <c:pt idx="3">
                  <c:v>-1.58511E-2</c:v>
                </c:pt>
                <c:pt idx="4">
                  <c:v>-1.2082799999999999E-2</c:v>
                </c:pt>
                <c:pt idx="5">
                  <c:v>-7.6825000000000001E-3</c:v>
                </c:pt>
                <c:pt idx="6">
                  <c:v>-6.0788999999999999E-3</c:v>
                </c:pt>
                <c:pt idx="7">
                  <c:v>-8.0844999999999997E-3</c:v>
                </c:pt>
                <c:pt idx="8">
                  <c:v>-6.9997000000000002E-3</c:v>
                </c:pt>
                <c:pt idx="9">
                  <c:v>-6.8211000000000001E-3</c:v>
                </c:pt>
                <c:pt idx="10">
                  <c:v>-7.5424000000000003E-3</c:v>
                </c:pt>
                <c:pt idx="11">
                  <c:v>-8.1995000000000002E-3</c:v>
                </c:pt>
                <c:pt idx="12">
                  <c:v>-8.7150999999999999E-3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0E-4E2B-A80F-4E4839B74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axId val="1180139583"/>
        <c:axId val="1181159551"/>
      </c:barChart>
      <c:lineChart>
        <c:grouping val="standard"/>
        <c:varyColors val="0"/>
        <c:ser>
          <c:idx val="2"/>
          <c:order val="2"/>
          <c:tx>
            <c:strRef>
              <c:f>'fig1'!$D$1</c:f>
              <c:strCache>
                <c:ptCount val="1"/>
                <c:pt idx="0">
                  <c:v>% of loans in forbearance</c:v>
                </c:pt>
              </c:strCache>
            </c:strRef>
          </c:tx>
          <c:spPr>
            <a:ln>
              <a:solidFill>
                <a:srgbClr val="D0993C"/>
              </a:solidFill>
            </a:ln>
          </c:spPr>
          <c:marker>
            <c:symbol val="none"/>
          </c:marker>
          <c:dLbls>
            <c:dLbl>
              <c:idx val="2"/>
              <c:layout>
                <c:manualLayout>
                  <c:x val="-2.136752136752176E-3"/>
                  <c:y val="4.479578392621871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rgbClr val="C19745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0E-4E2B-A80F-4E4839B746B8}"/>
                </c:ext>
              </c:extLst>
            </c:dLbl>
            <c:dLbl>
              <c:idx val="12"/>
              <c:layout>
                <c:manualLayout>
                  <c:x val="-2.9914529914529916E-2"/>
                  <c:y val="5.270092226613965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rgbClr val="C19745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0E-4E2B-A80F-4E4839B74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C19745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'fig1'!$A$2:$A$14</c:f>
              <c:numCache>
                <c:formatCode>mmm\-yy</c:formatCode>
                <c:ptCount val="13"/>
                <c:pt idx="0">
                  <c:v>43891</c:v>
                </c:pt>
                <c:pt idx="1">
                  <c:v>43922</c:v>
                </c:pt>
                <c:pt idx="2">
                  <c:v>43952</c:v>
                </c:pt>
                <c:pt idx="3">
                  <c:v>43983</c:v>
                </c:pt>
                <c:pt idx="4">
                  <c:v>44013</c:v>
                </c:pt>
                <c:pt idx="5">
                  <c:v>44044</c:v>
                </c:pt>
                <c:pt idx="6">
                  <c:v>44075</c:v>
                </c:pt>
                <c:pt idx="7">
                  <c:v>44105</c:v>
                </c:pt>
                <c:pt idx="8">
                  <c:v>44136</c:v>
                </c:pt>
                <c:pt idx="9">
                  <c:v>44166</c:v>
                </c:pt>
                <c:pt idx="10">
                  <c:v>44197</c:v>
                </c:pt>
                <c:pt idx="11">
                  <c:v>44228</c:v>
                </c:pt>
                <c:pt idx="12">
                  <c:v>44256</c:v>
                </c:pt>
              </c:numCache>
            </c:numRef>
          </c:cat>
          <c:val>
            <c:numRef>
              <c:f>'fig1'!$D$2:$D$14</c:f>
              <c:numCache>
                <c:formatCode>0%</c:formatCode>
                <c:ptCount val="13"/>
                <c:pt idx="0">
                  <c:v>2.1123000000000001E-3</c:v>
                </c:pt>
                <c:pt idx="1">
                  <c:v>3.5698199999999999E-2</c:v>
                </c:pt>
                <c:pt idx="2">
                  <c:v>7.4360499999999996E-2</c:v>
                </c:pt>
                <c:pt idx="3">
                  <c:v>7.0888499999999993E-2</c:v>
                </c:pt>
                <c:pt idx="4">
                  <c:v>6.1756600000000002E-2</c:v>
                </c:pt>
                <c:pt idx="5">
                  <c:v>5.6922800000000003E-2</c:v>
                </c:pt>
                <c:pt idx="6">
                  <c:v>5.5776600000000003E-2</c:v>
                </c:pt>
                <c:pt idx="7">
                  <c:v>4.3842600000000002E-2</c:v>
                </c:pt>
                <c:pt idx="8">
                  <c:v>4.8004400000000003E-2</c:v>
                </c:pt>
                <c:pt idx="9">
                  <c:v>4.9765799999999999E-2</c:v>
                </c:pt>
                <c:pt idx="10">
                  <c:v>4.2968899999999997E-2</c:v>
                </c:pt>
                <c:pt idx="11">
                  <c:v>4.17381E-2</c:v>
                </c:pt>
                <c:pt idx="12">
                  <c:v>4.1619799999999998E-2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00E-4E2B-A80F-4E4839B74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0139583"/>
        <c:axId val="1181159551"/>
      </c:lineChart>
      <c:dateAx>
        <c:axId val="118013958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2379090250288152"/>
              <c:y val="0.75904900611764647"/>
            </c:manualLayout>
          </c:layout>
          <c:overlay val="0"/>
        </c:title>
        <c:numFmt formatCode="mmm\-yy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181159551"/>
        <c:crosses val="autoZero"/>
        <c:auto val="1"/>
        <c:lblOffset val="100"/>
        <c:baseTimeUnit val="months"/>
      </c:dateAx>
      <c:valAx>
        <c:axId val="1181159551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180139583"/>
        <c:crosses val="autoZero"/>
        <c:crossBetween val="between"/>
      </c:valAx>
      <c:spPr>
        <a:ln w="6350">
          <a:solidFill>
            <a:srgbClr val="000000"/>
          </a:solidFill>
          <a:prstDash val="solid"/>
        </a:ln>
      </c:spPr>
    </c:plotArea>
    <c:legend>
      <c:legendPos val="t"/>
      <c:legendEntry>
        <c:idx val="0"/>
        <c:txPr>
          <a:bodyPr/>
          <a:lstStyle/>
          <a:p>
            <a:pPr>
              <a:defRPr sz="1000" baseline="0">
                <a:solidFill>
                  <a:srgbClr val="046C9D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000" baseline="0">
                <a:solidFill>
                  <a:srgbClr val="61AEE1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000" baseline="0">
                <a:solidFill>
                  <a:srgbClr val="D0993C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28009674271485296"/>
          <c:y val="0.16867511126326604"/>
          <c:w val="0.55144432838087432"/>
          <c:h val="3.2883032711412061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936717325545559E-3"/>
          <c:y val="7.564686257615688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2690507436570433"/>
          <c:y val="0.155411700019711"/>
          <c:w val="0.41292583619355272"/>
          <c:h val="0.71047959914101644"/>
        </c:manualLayout>
      </c:layout>
      <c:barChart>
        <c:barDir val="bar"/>
        <c:grouping val="stacked"/>
        <c:varyColors val="0"/>
        <c:ser>
          <c:idx val="2"/>
          <c:order val="0"/>
          <c:tx>
            <c:strRef>
              <c:f>'fig2'!$B$1</c:f>
              <c:strCache>
                <c:ptCount val="1"/>
                <c:pt idx="0">
                  <c:v>ever in forbearance (march 2020 or after), by industry</c:v>
                </c:pt>
              </c:strCache>
            </c:strRef>
          </c:tx>
          <c:spPr>
            <a:ln>
              <a:noFill/>
              <a:prstDash val="solid"/>
            </a:ln>
          </c:spPr>
          <c:invertIfNegative val="0"/>
          <c:cat>
            <c:strRef>
              <c:f>'fig2'!$A$2:$A$20</c:f>
              <c:strCache>
                <c:ptCount val="19"/>
                <c:pt idx="0">
                  <c:v>Accommodation and Food Services </c:v>
                </c:pt>
                <c:pt idx="1">
                  <c:v>Transport and Warehousing </c:v>
                </c:pt>
                <c:pt idx="2">
                  <c:v>Information </c:v>
                </c:pt>
                <c:pt idx="3">
                  <c:v>Mgmt of Companies and Enterprises </c:v>
                </c:pt>
                <c:pt idx="4">
                  <c:v>Retail Trade </c:v>
                </c:pt>
                <c:pt idx="5">
                  <c:v>Admin and Support and Waste Management </c:v>
                </c:pt>
                <c:pt idx="6">
                  <c:v>Utilities </c:v>
                </c:pt>
                <c:pt idx="7">
                  <c:v>Health Care and Social Assistance </c:v>
                </c:pt>
                <c:pt idx="8">
                  <c:v>Educational Services </c:v>
                </c:pt>
                <c:pt idx="9">
                  <c:v>Construction </c:v>
                </c:pt>
                <c:pt idx="10">
                  <c:v>Real Estate and Rental and Leasing </c:v>
                </c:pt>
                <c:pt idx="11">
                  <c:v>Professional, Scientific, and Technical Services </c:v>
                </c:pt>
                <c:pt idx="12">
                  <c:v>Finance and Insurance </c:v>
                </c:pt>
                <c:pt idx="13">
                  <c:v>Wholesale Trade </c:v>
                </c:pt>
                <c:pt idx="14">
                  <c:v>Other Services (except Public Administration) </c:v>
                </c:pt>
                <c:pt idx="15">
                  <c:v>Manufacturing </c:v>
                </c:pt>
                <c:pt idx="16">
                  <c:v>Public Administration </c:v>
                </c:pt>
                <c:pt idx="17">
                  <c:v>Arts, Entertainment, and Recreation </c:v>
                </c:pt>
                <c:pt idx="18">
                  <c:v>Agriculture, Forestry, Fishing and Hunting </c:v>
                </c:pt>
              </c:strCache>
            </c:strRef>
          </c:cat>
          <c:val>
            <c:numRef>
              <c:f>'fig2'!$B$2:$B$20</c:f>
              <c:numCache>
                <c:formatCode>0%</c:formatCode>
                <c:ptCount val="19"/>
                <c:pt idx="0">
                  <c:v>0.2368421</c:v>
                </c:pt>
                <c:pt idx="1">
                  <c:v>0.2319079</c:v>
                </c:pt>
                <c:pt idx="2">
                  <c:v>0.2052117</c:v>
                </c:pt>
                <c:pt idx="3">
                  <c:v>0.18139540000000001</c:v>
                </c:pt>
                <c:pt idx="4">
                  <c:v>0.18063029999999999</c:v>
                </c:pt>
                <c:pt idx="5">
                  <c:v>0.180261</c:v>
                </c:pt>
                <c:pt idx="6">
                  <c:v>0.1666667</c:v>
                </c:pt>
                <c:pt idx="7">
                  <c:v>0.16515540000000001</c:v>
                </c:pt>
                <c:pt idx="8">
                  <c:v>0.160105</c:v>
                </c:pt>
                <c:pt idx="9">
                  <c:v>0.1522491</c:v>
                </c:pt>
                <c:pt idx="10">
                  <c:v>0.15224360000000001</c:v>
                </c:pt>
                <c:pt idx="11">
                  <c:v>0.15023230000000001</c:v>
                </c:pt>
                <c:pt idx="12">
                  <c:v>0.149705</c:v>
                </c:pt>
                <c:pt idx="13">
                  <c:v>0.13766729999999999</c:v>
                </c:pt>
                <c:pt idx="14">
                  <c:v>0.13310959999999999</c:v>
                </c:pt>
                <c:pt idx="15">
                  <c:v>0.1321184</c:v>
                </c:pt>
                <c:pt idx="16">
                  <c:v>0.1212121</c:v>
                </c:pt>
                <c:pt idx="17">
                  <c:v>0.1171329</c:v>
                </c:pt>
                <c:pt idx="18">
                  <c:v>9.6916299999999997E-2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83-4AFC-802B-F34E8358B1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959565232"/>
        <c:axId val="764380496"/>
      </c:barChart>
      <c:catAx>
        <c:axId val="9595652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"/>
              <c:y val="0.78177116109297207"/>
            </c:manualLayout>
          </c:layout>
          <c:overlay val="0"/>
        </c:title>
        <c:numFmt formatCode="General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0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764380496"/>
        <c:crosses val="autoZero"/>
        <c:auto val="1"/>
        <c:lblAlgn val="ctr"/>
        <c:lblOffset val="100"/>
        <c:noMultiLvlLbl val="0"/>
      </c:catAx>
      <c:valAx>
        <c:axId val="764380496"/>
        <c:scaling>
          <c:orientation val="minMax"/>
        </c:scaling>
        <c:delete val="0"/>
        <c:axPos val="b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959565232"/>
        <c:crosses val="autoZero"/>
        <c:crossBetween val="between"/>
      </c:valAx>
      <c:spPr>
        <a:ln w="6350">
          <a:solidFill>
            <a:srgbClr val="000000"/>
          </a:solidFill>
          <a:prstDash val="solid"/>
        </a:ln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566437945714513E-3"/>
          <c:y val="7.673247735334580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783784238508648"/>
          <c:y val="0.15421638500721008"/>
          <c:w val="0.86620533010296785"/>
          <c:h val="0.63402944197192745"/>
        </c:manualLayout>
      </c:layout>
      <c:lineChart>
        <c:grouping val="standard"/>
        <c:varyColors val="0"/>
        <c:ser>
          <c:idx val="0"/>
          <c:order val="0"/>
          <c:tx>
            <c:strRef>
              <c:f>'fig3'!$B$1</c:f>
              <c:strCache>
                <c:ptCount val="1"/>
                <c:pt idx="0">
                  <c:v>overall - heloc balances</c:v>
                </c:pt>
              </c:strCache>
            </c:strRef>
          </c:tx>
          <c:spPr>
            <a:ln>
              <a:solidFill>
                <a:srgbClr val="61AEEA"/>
              </a:solidFill>
              <a:prstDash val="solid"/>
            </a:ln>
          </c:spPr>
          <c:marker>
            <c:symbol val="none"/>
          </c:marker>
          <c:cat>
            <c:numRef>
              <c:f>'fig3'!$A$2:$A$17</c:f>
              <c:numCache>
                <c:formatCode>mmm\-yy</c:formatCode>
                <c:ptCount val="16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</c:numCache>
            </c:numRef>
          </c:cat>
          <c:val>
            <c:numRef>
              <c:f>'fig3'!$B$2:$B$17</c:f>
              <c:numCache>
                <c:formatCode>0%</c:formatCode>
                <c:ptCount val="16"/>
                <c:pt idx="0">
                  <c:v>1.2180961844032279E-2</c:v>
                </c:pt>
                <c:pt idx="1">
                  <c:v>7.6559822765800423E-3</c:v>
                </c:pt>
                <c:pt idx="2">
                  <c:v>0</c:v>
                </c:pt>
                <c:pt idx="3">
                  <c:v>5.9871513502085527E-4</c:v>
                </c:pt>
                <c:pt idx="4">
                  <c:v>5.3233528462448554E-4</c:v>
                </c:pt>
                <c:pt idx="5">
                  <c:v>-5.8538730568337138E-3</c:v>
                </c:pt>
                <c:pt idx="6">
                  <c:v>-2.8713693333388579E-2</c:v>
                </c:pt>
                <c:pt idx="7">
                  <c:v>-3.7948271427208358E-2</c:v>
                </c:pt>
                <c:pt idx="8">
                  <c:v>-5.2367478851794602E-2</c:v>
                </c:pt>
                <c:pt idx="9">
                  <c:v>-6.0528311006194047E-2</c:v>
                </c:pt>
                <c:pt idx="10">
                  <c:v>-7.1061704219684052E-2</c:v>
                </c:pt>
                <c:pt idx="11">
                  <c:v>-8.435841800221533E-2</c:v>
                </c:pt>
                <c:pt idx="12">
                  <c:v>-9.5672033754153896E-2</c:v>
                </c:pt>
                <c:pt idx="13">
                  <c:v>-0.11147510548173101</c:v>
                </c:pt>
                <c:pt idx="14">
                  <c:v>-0.12599751282998051</c:v>
                </c:pt>
                <c:pt idx="15">
                  <c:v>-0.13187887129361886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17-42BE-9881-385D0AD581D9}"/>
            </c:ext>
          </c:extLst>
        </c:ser>
        <c:ser>
          <c:idx val="1"/>
          <c:order val="1"/>
          <c:tx>
            <c:strRef>
              <c:f>'fig3'!$C$1</c:f>
              <c:strCache>
                <c:ptCount val="1"/>
                <c:pt idx="0">
                  <c:v>business owners</c:v>
                </c:pt>
              </c:strCache>
            </c:strRef>
          </c:tx>
          <c:spPr>
            <a:ln>
              <a:solidFill>
                <a:srgbClr val="B84645"/>
              </a:solidFill>
              <a:prstDash val="solid"/>
            </a:ln>
          </c:spPr>
          <c:marker>
            <c:symbol val="none"/>
          </c:marker>
          <c:cat>
            <c:numRef>
              <c:f>'fig3'!$A$2:$A$17</c:f>
              <c:numCache>
                <c:formatCode>mmm\-yy</c:formatCode>
                <c:ptCount val="16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</c:numCache>
            </c:numRef>
          </c:cat>
          <c:val>
            <c:numRef>
              <c:f>'fig3'!$C$2:$C$17</c:f>
              <c:numCache>
                <c:formatCode>0%</c:formatCode>
                <c:ptCount val="16"/>
                <c:pt idx="0">
                  <c:v>6.1345158394590094E-3</c:v>
                </c:pt>
                <c:pt idx="1">
                  <c:v>-5.5560438830294379E-3</c:v>
                </c:pt>
                <c:pt idx="2">
                  <c:v>0</c:v>
                </c:pt>
                <c:pt idx="3">
                  <c:v>2.260179493798864E-3</c:v>
                </c:pt>
                <c:pt idx="4">
                  <c:v>1.172281240634776E-2</c:v>
                </c:pt>
                <c:pt idx="5">
                  <c:v>3.3847876686777134E-2</c:v>
                </c:pt>
                <c:pt idx="6">
                  <c:v>2.8821718099084848E-2</c:v>
                </c:pt>
                <c:pt idx="7">
                  <c:v>7.1124781204296994E-3</c:v>
                </c:pt>
                <c:pt idx="8">
                  <c:v>-8.7324487607979284E-3</c:v>
                </c:pt>
                <c:pt idx="9">
                  <c:v>-3.8911409629156402E-2</c:v>
                </c:pt>
                <c:pt idx="10">
                  <c:v>-4.2719717948203395E-2</c:v>
                </c:pt>
                <c:pt idx="11">
                  <c:v>-3.5682403807754781E-2</c:v>
                </c:pt>
                <c:pt idx="12">
                  <c:v>-5.9294413710574423E-2</c:v>
                </c:pt>
                <c:pt idx="13">
                  <c:v>-5.374321465130083E-2</c:v>
                </c:pt>
                <c:pt idx="14">
                  <c:v>-7.2028548470039366E-2</c:v>
                </c:pt>
                <c:pt idx="15">
                  <c:v>-9.5823831134360216E-2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17-42BE-9881-385D0AD581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0974928"/>
        <c:axId val="764375504"/>
      </c:lineChart>
      <c:dateAx>
        <c:axId val="960974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2325732399249036"/>
              <c:y val="0.79299042777449835"/>
            </c:manualLayout>
          </c:layout>
          <c:overlay val="0"/>
        </c:title>
        <c:numFmt formatCode="mmm\-yy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764375504"/>
        <c:crosses val="autoZero"/>
        <c:auto val="1"/>
        <c:lblOffset val="100"/>
        <c:baseTimeUnit val="months"/>
      </c:dateAx>
      <c:valAx>
        <c:axId val="764375504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960974928"/>
        <c:crosses val="autoZero"/>
        <c:crossBetween val="between"/>
      </c:valAx>
      <c:spPr>
        <a:ln w="6350">
          <a:solidFill>
            <a:srgbClr val="000000"/>
          </a:solidFill>
          <a:prstDash val="solid"/>
        </a:ln>
      </c:spPr>
    </c:plotArea>
    <c:legend>
      <c:legendPos val="t"/>
      <c:legendEntry>
        <c:idx val="0"/>
        <c:txPr>
          <a:bodyPr/>
          <a:lstStyle/>
          <a:p>
            <a:pPr>
              <a:defRPr sz="1000" baseline="0">
                <a:solidFill>
                  <a:srgbClr val="61AEEA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000" baseline="0">
                <a:solidFill>
                  <a:srgbClr val="B84645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20540901137357831"/>
          <c:y val="9.226354610811989E-2"/>
          <c:w val="0.56354064389794201"/>
          <c:h val="3.2764020372376759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822877570015909E-3"/>
          <c:y val="7.673247735334580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109024833434285E-2"/>
          <c:y val="0.21745749172657763"/>
          <c:w val="0.89084780267851138"/>
          <c:h val="0.60240888861224362"/>
        </c:manualLayout>
      </c:layout>
      <c:lineChart>
        <c:grouping val="standard"/>
        <c:varyColors val="0"/>
        <c:ser>
          <c:idx val="0"/>
          <c:order val="0"/>
          <c:tx>
            <c:strRef>
              <c:f>'fig4'!$B$1</c:f>
              <c:strCache>
                <c:ptCount val="1"/>
                <c:pt idx="0">
                  <c:v>overall</c:v>
                </c:pt>
              </c:strCache>
            </c:strRef>
          </c:tx>
          <c:spPr>
            <a:ln>
              <a:solidFill>
                <a:srgbClr val="61AEEA"/>
              </a:solidFill>
              <a:prstDash val="solid"/>
            </a:ln>
          </c:spPr>
          <c:marker>
            <c:symbol val="none"/>
          </c:marker>
          <c:cat>
            <c:numRef>
              <c:f>'fig4'!$A$2:$A$16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'fig4'!$B$2:$B$16</c:f>
              <c:numCache>
                <c:formatCode>0%</c:formatCode>
                <c:ptCount val="15"/>
                <c:pt idx="0">
                  <c:v>4.4038336258961815E-2</c:v>
                </c:pt>
                <c:pt idx="1">
                  <c:v>4.6008908551258734E-2</c:v>
                </c:pt>
                <c:pt idx="2">
                  <c:v>4.823750062893737E-2</c:v>
                </c:pt>
                <c:pt idx="3">
                  <c:v>4.8786116767229784E-2</c:v>
                </c:pt>
                <c:pt idx="4">
                  <c:v>4.884477408890639E-2</c:v>
                </c:pt>
                <c:pt idx="5">
                  <c:v>4.9173899969024354E-2</c:v>
                </c:pt>
                <c:pt idx="6">
                  <c:v>4.9131979361229886E-2</c:v>
                </c:pt>
                <c:pt idx="7">
                  <c:v>5.0167110486872453E-2</c:v>
                </c:pt>
                <c:pt idx="8">
                  <c:v>5.1737196176016298E-2</c:v>
                </c:pt>
                <c:pt idx="9">
                  <c:v>5.405923950315504E-2</c:v>
                </c:pt>
                <c:pt idx="10">
                  <c:v>5.3483923947794471E-2</c:v>
                </c:pt>
                <c:pt idx="11">
                  <c:v>5.3740315996331216E-2</c:v>
                </c:pt>
                <c:pt idx="12">
                  <c:v>5.3971811570441328E-2</c:v>
                </c:pt>
                <c:pt idx="13">
                  <c:v>5.4418733913531164E-2</c:v>
                </c:pt>
                <c:pt idx="14">
                  <c:v>5.6021525725867508E-2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3B-4415-ACC5-4AC9A54DDB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9398544"/>
        <c:axId val="693286976"/>
      </c:lineChart>
      <c:lineChart>
        <c:grouping val="standard"/>
        <c:varyColors val="0"/>
        <c:ser>
          <c:idx val="1"/>
          <c:order val="1"/>
          <c:tx>
            <c:strRef>
              <c:f>'fig4'!$C$1</c:f>
              <c:strCache>
                <c:ptCount val="1"/>
                <c:pt idx="0">
                  <c:v>business owner</c:v>
                </c:pt>
              </c:strCache>
            </c:strRef>
          </c:tx>
          <c:spPr>
            <a:ln>
              <a:solidFill>
                <a:srgbClr val="B84645"/>
              </a:solidFill>
              <a:prstDash val="solid"/>
            </a:ln>
          </c:spPr>
          <c:marker>
            <c:symbol val="none"/>
          </c:marker>
          <c:cat>
            <c:numRef>
              <c:f>'fig4'!$A$2:$A$16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'fig4'!$C$2:$C$16</c:f>
              <c:numCache>
                <c:formatCode>0%</c:formatCode>
                <c:ptCount val="15"/>
                <c:pt idx="0">
                  <c:v>4.0840140662411241E-2</c:v>
                </c:pt>
                <c:pt idx="1">
                  <c:v>4.2421865433239128E-2</c:v>
                </c:pt>
                <c:pt idx="2">
                  <c:v>4.3677947237773074E-2</c:v>
                </c:pt>
                <c:pt idx="3">
                  <c:v>4.2271330114427158E-2</c:v>
                </c:pt>
                <c:pt idx="4">
                  <c:v>4.2591683335759745E-2</c:v>
                </c:pt>
                <c:pt idx="5">
                  <c:v>4.3257940144787684E-2</c:v>
                </c:pt>
                <c:pt idx="6">
                  <c:v>5.050693402431583E-2</c:v>
                </c:pt>
                <c:pt idx="7">
                  <c:v>4.6450920655477568E-2</c:v>
                </c:pt>
                <c:pt idx="8">
                  <c:v>4.5685232168978261E-2</c:v>
                </c:pt>
                <c:pt idx="9">
                  <c:v>4.7621872073770215E-2</c:v>
                </c:pt>
                <c:pt idx="10">
                  <c:v>4.6789628331889078E-2</c:v>
                </c:pt>
                <c:pt idx="11">
                  <c:v>4.3480854419412102E-2</c:v>
                </c:pt>
                <c:pt idx="12">
                  <c:v>4.3828330008734984E-2</c:v>
                </c:pt>
                <c:pt idx="13">
                  <c:v>4.3640505371204168E-2</c:v>
                </c:pt>
                <c:pt idx="14">
                  <c:v>4.3765497343869406E-2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73B-4415-ACC5-4AC9A54DDB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1013328"/>
        <c:axId val="693273248"/>
      </c:lineChart>
      <c:dateAx>
        <c:axId val="689398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2386301552553971"/>
              <c:y val="0.79299042777449835"/>
            </c:manualLayout>
          </c:layout>
          <c:overlay val="0"/>
        </c:title>
        <c:numFmt formatCode="mmm\-yy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693286976"/>
        <c:crosses val="autoZero"/>
        <c:auto val="1"/>
        <c:lblOffset val="100"/>
        <c:baseTimeUnit val="months"/>
      </c:dateAx>
      <c:valAx>
        <c:axId val="693286976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689398544"/>
        <c:crosses val="autoZero"/>
        <c:crossBetween val="between"/>
      </c:valAx>
      <c:valAx>
        <c:axId val="693273248"/>
        <c:scaling>
          <c:orientation val="minMax"/>
          <c:max val="0.06"/>
          <c:min val="0"/>
        </c:scaling>
        <c:delete val="0"/>
        <c:axPos val="r"/>
        <c:numFmt formatCode="0%" sourceLinked="1"/>
        <c:majorTickMark val="in"/>
        <c:minorTickMark val="none"/>
        <c:tickLblPos val="none"/>
        <c:spPr>
          <a:ln w="6350">
            <a:solidFill>
              <a:srgbClr val="000000"/>
            </a:solidFill>
          </a:ln>
        </c:spPr>
        <c:crossAx val="961013328"/>
        <c:crosses val="max"/>
        <c:crossBetween val="between"/>
        <c:majorUnit val="0.01"/>
        <c:minorUnit val="2E-3"/>
      </c:valAx>
      <c:dateAx>
        <c:axId val="96101332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693273248"/>
        <c:crosses val="autoZero"/>
        <c:auto val="1"/>
        <c:lblOffset val="100"/>
        <c:baseTimeUnit val="months"/>
      </c:dateAx>
      <c:spPr>
        <a:ln w="6350">
          <a:solidFill>
            <a:srgbClr val="000000"/>
          </a:solidFill>
          <a:prstDash val="solid"/>
        </a:ln>
      </c:spPr>
    </c:plotArea>
    <c:legend>
      <c:legendPos val="t"/>
      <c:legendEntry>
        <c:idx val="0"/>
        <c:txPr>
          <a:bodyPr/>
          <a:lstStyle/>
          <a:p>
            <a:pPr>
              <a:defRPr sz="1000" baseline="0">
                <a:solidFill>
                  <a:srgbClr val="61AEEA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000" baseline="0">
                <a:solidFill>
                  <a:srgbClr val="B84645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25107594615189227"/>
          <c:y val="0.15213024190797933"/>
          <c:w val="0.54679756159512316"/>
          <c:h val="3.3152154041714836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1874078312233565E-3"/>
          <c:y val="7.807847039972949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11097651255131E-2"/>
          <c:y val="0.2224198852613779"/>
          <c:w val="0.87837354465307216"/>
          <c:h val="0.55482742522797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'fig1'!$B$1</c:f>
              <c:strCache>
                <c:ptCount val="1"/>
                <c:pt idx="0">
                  <c:v>% of loans</c:v>
                </c:pt>
              </c:strCache>
            </c:strRef>
          </c:tx>
          <c:spPr>
            <a:solidFill>
              <a:srgbClr val="046C9D"/>
            </a:solidFill>
            <a:ln>
              <a:prstDash val="solid"/>
            </a:ln>
          </c:spPr>
          <c:invertIfNegative val="0"/>
          <c:cat>
            <c:strRef>
              <c:f>'fig1'!$A$2:$A$12</c:f>
              <c:strCach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  +</c:v>
                </c:pt>
              </c:strCache>
            </c:strRef>
          </c:cat>
          <c:val>
            <c:numRef>
              <c:f>'fig1'!$B$2:$B$12</c:f>
              <c:numCache>
                <c:formatCode>0%</c:formatCode>
                <c:ptCount val="11"/>
                <c:pt idx="0">
                  <c:v>0.1288</c:v>
                </c:pt>
                <c:pt idx="1">
                  <c:v>0.1993</c:v>
                </c:pt>
                <c:pt idx="2">
                  <c:v>0.13930000000000001</c:v>
                </c:pt>
                <c:pt idx="3">
                  <c:v>9.5700000000000007E-2</c:v>
                </c:pt>
                <c:pt idx="4">
                  <c:v>6.9199999999999998E-2</c:v>
                </c:pt>
                <c:pt idx="5">
                  <c:v>7.0499999999999993E-2</c:v>
                </c:pt>
                <c:pt idx="6">
                  <c:v>4.8099999999999997E-2</c:v>
                </c:pt>
                <c:pt idx="7">
                  <c:v>3.8699999999999998E-2</c:v>
                </c:pt>
                <c:pt idx="8">
                  <c:v>3.6299999999999999E-2</c:v>
                </c:pt>
                <c:pt idx="9">
                  <c:v>4.3099999999999999E-2</c:v>
                </c:pt>
                <c:pt idx="1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48-49C1-85ED-C842434D5D5D}"/>
            </c:ext>
          </c:extLst>
        </c:ser>
        <c:ser>
          <c:idx val="1"/>
          <c:order val="1"/>
          <c:tx>
            <c:strRef>
              <c:f>'fig1'!$C$1</c:f>
              <c:strCache>
                <c:ptCount val="1"/>
                <c:pt idx="0">
                  <c:v>prepaid</c:v>
                </c:pt>
              </c:strCache>
            </c:strRef>
          </c:tx>
          <c:spPr>
            <a:solidFill>
              <a:srgbClr val="D1B372"/>
            </a:solidFill>
            <a:ln>
              <a:prstDash val="solid"/>
            </a:ln>
          </c:spPr>
          <c:invertIfNegative val="0"/>
          <c:cat>
            <c:strRef>
              <c:f>'fig1'!$A$2:$A$12</c:f>
              <c:strCach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  +</c:v>
                </c:pt>
              </c:strCache>
            </c:strRef>
          </c:cat>
          <c:val>
            <c:numRef>
              <c:f>'fig1'!$C$2:$C$12</c:f>
              <c:numCache>
                <c:formatCode>0%</c:formatCode>
                <c:ptCount val="11"/>
                <c:pt idx="0">
                  <c:v>3.5318009049773759E-2</c:v>
                </c:pt>
                <c:pt idx="1">
                  <c:v>5.9789999999999996E-2</c:v>
                </c:pt>
                <c:pt idx="2">
                  <c:v>2.6694309623430966E-2</c:v>
                </c:pt>
                <c:pt idx="3">
                  <c:v>1.573629719853837E-2</c:v>
                </c:pt>
                <c:pt idx="4">
                  <c:v>1.3863299663299663E-2</c:v>
                </c:pt>
                <c:pt idx="5">
                  <c:v>9.6719008264462801E-3</c:v>
                </c:pt>
                <c:pt idx="6">
                  <c:v>7.8031476997578687E-3</c:v>
                </c:pt>
                <c:pt idx="7">
                  <c:v>7.1105421686746993E-3</c:v>
                </c:pt>
                <c:pt idx="8">
                  <c:v>5.6025723472668812E-3</c:v>
                </c:pt>
                <c:pt idx="9">
                  <c:v>2.213243243243243E-3</c:v>
                </c:pt>
                <c:pt idx="10">
                  <c:v>1.9824769433465081E-3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48-49C1-85ED-C842434D5D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2563232"/>
        <c:axId val="1274512656"/>
      </c:barChart>
      <c:catAx>
        <c:axId val="1632563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Months in Forbearance</a:t>
                </a:r>
              </a:p>
            </c:rich>
          </c:tx>
          <c:layout>
            <c:manualLayout>
              <c:xMode val="edge"/>
              <c:yMode val="edge"/>
              <c:x val="0.3956978935325392"/>
              <c:y val="0.84196694780741344"/>
            </c:manualLayout>
          </c:layout>
          <c:overlay val="0"/>
        </c:title>
        <c:numFmt formatCode="General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274512656"/>
        <c:crosses val="autoZero"/>
        <c:auto val="1"/>
        <c:lblAlgn val="ctr"/>
        <c:lblOffset val="100"/>
        <c:noMultiLvlLbl val="0"/>
      </c:catAx>
      <c:valAx>
        <c:axId val="1274512656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632563232"/>
        <c:crosses val="autoZero"/>
        <c:crossBetween val="between"/>
      </c:valAx>
      <c:spPr>
        <a:ln w="6350">
          <a:solidFill>
            <a:srgbClr val="00000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38784945151086886"/>
          <c:y val="0.14905522185220918"/>
          <c:w val="0.23272917648290664"/>
          <c:h val="3.5297155438403692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936717325545559E-3"/>
          <c:y val="7.563386539077695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403223635507104E-2"/>
          <c:y val="0.18773064434139408"/>
          <c:w val="0.87778921865536041"/>
          <c:h val="0.643630554085877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'fig2'!$B$1</c:f>
              <c:strCache>
                <c:ptCount val="1"/>
                <c:pt idx="0">
                  <c:v>ever participated in forbearance</c:v>
                </c:pt>
              </c:strCache>
            </c:strRef>
          </c:tx>
          <c:spPr>
            <a:solidFill>
              <a:srgbClr val="046C9D"/>
            </a:solidFill>
            <a:ln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'fig2'!$A$2:$A$5</c:f>
              <c:strCache>
                <c:ptCount val="4"/>
                <c:pt idx="0">
                  <c:v>1st quartile 
(38% remaining)</c:v>
                </c:pt>
                <c:pt idx="1">
                  <c:v>2nd quartile 
(37% remaining)</c:v>
                </c:pt>
                <c:pt idx="2">
                  <c:v>3rd quartile
(37% remaining)</c:v>
                </c:pt>
                <c:pt idx="3">
                  <c:v>4th quartile 
(31% remaining)</c:v>
                </c:pt>
              </c:strCache>
            </c:strRef>
          </c:cat>
          <c:val>
            <c:numRef>
              <c:f>'fig2'!$B$2:$B$5</c:f>
              <c:numCache>
                <c:formatCode>0%</c:formatCode>
                <c:ptCount val="4"/>
                <c:pt idx="0">
                  <c:v>0.1580908</c:v>
                </c:pt>
                <c:pt idx="1">
                  <c:v>0.11517040000000001</c:v>
                </c:pt>
                <c:pt idx="2">
                  <c:v>0.1170392</c:v>
                </c:pt>
                <c:pt idx="3">
                  <c:v>0.11131870000000001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E3-4A97-8BA5-E7250CF0E77B}"/>
            </c:ext>
          </c:extLst>
        </c:ser>
        <c:ser>
          <c:idx val="1"/>
          <c:order val="1"/>
          <c:tx>
            <c:strRef>
              <c:f>'fig2'!$C$1</c:f>
              <c:strCache>
                <c:ptCount val="1"/>
                <c:pt idx="0">
                  <c:v>forbearance in March-2021</c:v>
                </c:pt>
              </c:strCache>
            </c:strRef>
          </c:tx>
          <c:spPr>
            <a:solidFill>
              <a:srgbClr val="D0993C"/>
            </a:solidFill>
            <a:ln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'fig2'!$A$2:$A$5</c:f>
              <c:strCache>
                <c:ptCount val="4"/>
                <c:pt idx="0">
                  <c:v>1st quartile 
(38% remaining)</c:v>
                </c:pt>
                <c:pt idx="1">
                  <c:v>2nd quartile 
(37% remaining)</c:v>
                </c:pt>
                <c:pt idx="2">
                  <c:v>3rd quartile
(37% remaining)</c:v>
                </c:pt>
                <c:pt idx="3">
                  <c:v>4th quartile 
(31% remaining)</c:v>
                </c:pt>
              </c:strCache>
            </c:strRef>
          </c:cat>
          <c:val>
            <c:numRef>
              <c:f>'fig2'!$C$2:$C$5</c:f>
              <c:numCache>
                <c:formatCode>0%</c:formatCode>
                <c:ptCount val="4"/>
                <c:pt idx="0">
                  <c:v>5.9611299999999999E-2</c:v>
                </c:pt>
                <c:pt idx="1">
                  <c:v>4.2368400000000001E-2</c:v>
                </c:pt>
                <c:pt idx="2">
                  <c:v>4.3125299999999998E-2</c:v>
                </c:pt>
                <c:pt idx="3">
                  <c:v>3.4801699999999998E-2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E3-4A97-8BA5-E7250CF0E7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7377968"/>
        <c:axId val="1274524304"/>
      </c:barChart>
      <c:catAx>
        <c:axId val="1527377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3093719143622886"/>
              <c:y val="0.74475848379708209"/>
            </c:manualLayout>
          </c:layout>
          <c:overlay val="0"/>
        </c:title>
        <c:numFmt formatCode="General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274524304"/>
        <c:crosses val="autoZero"/>
        <c:auto val="1"/>
        <c:lblAlgn val="ctr"/>
        <c:lblOffset val="100"/>
        <c:noMultiLvlLbl val="0"/>
      </c:catAx>
      <c:valAx>
        <c:axId val="1274524304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527377968"/>
        <c:crosses val="autoZero"/>
        <c:crossBetween val="between"/>
      </c:valAx>
      <c:spPr>
        <a:ln w="6350">
          <a:solidFill>
            <a:srgbClr val="000000"/>
          </a:solidFill>
          <a:prstDash val="solid"/>
        </a:ln>
      </c:spPr>
    </c:plotArea>
    <c:legend>
      <c:legendPos val="t"/>
      <c:legendEntry>
        <c:idx val="0"/>
        <c:txPr>
          <a:bodyPr/>
          <a:lstStyle/>
          <a:p>
            <a:pPr>
              <a:defRPr sz="1000" baseline="0">
                <a:solidFill>
                  <a:srgbClr val="046C9D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000" baseline="0">
                <a:solidFill>
                  <a:srgbClr val="D0993C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5068932166907859"/>
          <c:y val="0.11120530229925694"/>
          <c:w val="0.69898367798506922"/>
          <c:h val="3.2248703559049803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822877570015909E-3"/>
          <c:y val="7.673247735334580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37192947035467E-2"/>
          <c:y val="0.18794850248462022"/>
          <c:w val="0.87785180698566523"/>
          <c:h val="0.642902285435664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'fig3'!$B$1</c:f>
              <c:strCache>
                <c:ptCount val="1"/>
                <c:pt idx="0">
                  <c:v>ever participated in forbearance</c:v>
                </c:pt>
              </c:strCache>
            </c:strRef>
          </c:tx>
          <c:spPr>
            <a:solidFill>
              <a:srgbClr val="046C9D"/>
            </a:solidFill>
            <a:ln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'fig3'!$A$2:$A$6</c:f>
              <c:strCache>
                <c:ptCount val="5"/>
                <c:pt idx="0">
                  <c:v>&lt;620</c:v>
                </c:pt>
                <c:pt idx="1">
                  <c:v>620-659</c:v>
                </c:pt>
                <c:pt idx="2">
                  <c:v>660-719</c:v>
                </c:pt>
                <c:pt idx="3">
                  <c:v>720-759</c:v>
                </c:pt>
                <c:pt idx="4">
                  <c:v>760+</c:v>
                </c:pt>
              </c:strCache>
            </c:strRef>
          </c:cat>
          <c:val>
            <c:numRef>
              <c:f>'fig3'!$B$2:$B$6</c:f>
              <c:numCache>
                <c:formatCode>0%</c:formatCode>
                <c:ptCount val="5"/>
                <c:pt idx="0">
                  <c:v>0.2933849</c:v>
                </c:pt>
                <c:pt idx="1">
                  <c:v>0.20282339999999999</c:v>
                </c:pt>
                <c:pt idx="2">
                  <c:v>0.1580638</c:v>
                </c:pt>
                <c:pt idx="3">
                  <c:v>0.1217382</c:v>
                </c:pt>
                <c:pt idx="4">
                  <c:v>7.80584E-2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2E-4861-B586-37848F11C9FC}"/>
            </c:ext>
          </c:extLst>
        </c:ser>
        <c:ser>
          <c:idx val="1"/>
          <c:order val="1"/>
          <c:tx>
            <c:strRef>
              <c:f>'fig3'!$C$1</c:f>
              <c:strCache>
                <c:ptCount val="1"/>
                <c:pt idx="0">
                  <c:v>forbearance in March-2021</c:v>
                </c:pt>
              </c:strCache>
            </c:strRef>
          </c:tx>
          <c:spPr>
            <a:solidFill>
              <a:srgbClr val="D0993C"/>
            </a:solidFill>
            <a:ln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'fig3'!$A$2:$A$6</c:f>
              <c:strCache>
                <c:ptCount val="5"/>
                <c:pt idx="0">
                  <c:v>&lt;620</c:v>
                </c:pt>
                <c:pt idx="1">
                  <c:v>620-659</c:v>
                </c:pt>
                <c:pt idx="2">
                  <c:v>660-719</c:v>
                </c:pt>
                <c:pt idx="3">
                  <c:v>720-759</c:v>
                </c:pt>
                <c:pt idx="4">
                  <c:v>760+</c:v>
                </c:pt>
              </c:strCache>
            </c:strRef>
          </c:cat>
          <c:val>
            <c:numRef>
              <c:f>'fig3'!$C$2:$C$6</c:f>
              <c:numCache>
                <c:formatCode>0%</c:formatCode>
                <c:ptCount val="5"/>
                <c:pt idx="0">
                  <c:v>0.1619256</c:v>
                </c:pt>
                <c:pt idx="1">
                  <c:v>8.87352E-2</c:v>
                </c:pt>
                <c:pt idx="2">
                  <c:v>5.9481600000000003E-2</c:v>
                </c:pt>
                <c:pt idx="3">
                  <c:v>3.8615299999999998E-2</c:v>
                </c:pt>
                <c:pt idx="4">
                  <c:v>1.72707E-2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2E-4861-B586-37848F11C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7389968"/>
        <c:axId val="1274468976"/>
      </c:barChart>
      <c:catAx>
        <c:axId val="1527389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3089464522380192"/>
              <c:y val="0.75557639684828903"/>
            </c:manualLayout>
          </c:layout>
          <c:overlay val="0"/>
        </c:title>
        <c:numFmt formatCode="General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274468976"/>
        <c:crosses val="autoZero"/>
        <c:auto val="1"/>
        <c:lblAlgn val="ctr"/>
        <c:lblOffset val="100"/>
        <c:noMultiLvlLbl val="0"/>
      </c:catAx>
      <c:valAx>
        <c:axId val="1274468976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527389968"/>
        <c:crosses val="autoZero"/>
        <c:crossBetween val="between"/>
      </c:valAx>
      <c:spPr>
        <a:ln w="6350">
          <a:solidFill>
            <a:srgbClr val="000000"/>
          </a:solidFill>
          <a:prstDash val="solid"/>
        </a:ln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346886258363363E-3"/>
          <c:y val="7.424280378240779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0704791708728721E-2"/>
          <c:y val="0.21236127104665276"/>
          <c:w val="0.88664984184669227"/>
          <c:h val="0.61756932557343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'fig4'!$A$2</c:f>
              <c:strCache>
                <c:ptCount val="1"/>
                <c:pt idx="0">
                  <c:v>Pre-pandemic</c:v>
                </c:pt>
              </c:strCache>
            </c:strRef>
          </c:tx>
          <c:spPr>
            <a:solidFill>
              <a:srgbClr val="046C9D"/>
            </a:solidFill>
            <a:ln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'fig4'!$B$1:$C$1</c:f>
              <c:strCache>
                <c:ptCount val="2"/>
                <c:pt idx="0">
                  <c:v>never forbearance</c:v>
                </c:pt>
                <c:pt idx="1">
                  <c:v>took forbearance at some point</c:v>
                </c:pt>
              </c:strCache>
            </c:strRef>
          </c:cat>
          <c:val>
            <c:numRef>
              <c:f>'fig4'!$B$2:$C$2</c:f>
              <c:numCache>
                <c:formatCode>0</c:formatCode>
                <c:ptCount val="2"/>
                <c:pt idx="0">
                  <c:v>759.21852769999998</c:v>
                </c:pt>
                <c:pt idx="1">
                  <c:v>703.2744768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F3-489A-B797-61DABD891CBE}"/>
            </c:ext>
          </c:extLst>
        </c:ser>
        <c:ser>
          <c:idx val="1"/>
          <c:order val="1"/>
          <c:tx>
            <c:strRef>
              <c:f>'fig4'!$A$3</c:f>
              <c:strCache>
                <c:ptCount val="1"/>
                <c:pt idx="0">
                  <c:v>Mar-21</c:v>
                </c:pt>
              </c:strCache>
            </c:strRef>
          </c:tx>
          <c:spPr>
            <a:solidFill>
              <a:srgbClr val="D0993C"/>
            </a:solidFill>
            <a:ln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'fig4'!$B$1:$C$1</c:f>
              <c:strCache>
                <c:ptCount val="2"/>
                <c:pt idx="0">
                  <c:v>never forbearance</c:v>
                </c:pt>
                <c:pt idx="1">
                  <c:v>took forbearance at some point</c:v>
                </c:pt>
              </c:strCache>
            </c:strRef>
          </c:cat>
          <c:val>
            <c:numRef>
              <c:f>'fig4'!$B$3:$C$3</c:f>
              <c:numCache>
                <c:formatCode>0</c:formatCode>
                <c:ptCount val="2"/>
                <c:pt idx="0">
                  <c:v>765.77608269999996</c:v>
                </c:pt>
                <c:pt idx="1">
                  <c:v>716.9396941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F3-489A-B797-61DABD891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1566944"/>
        <c:axId val="1786827120"/>
      </c:barChart>
      <c:catAx>
        <c:axId val="17915669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2660493351866788"/>
              <c:y val="0.73295345765398001"/>
            </c:manualLayout>
          </c:layout>
          <c:overlay val="0"/>
        </c:title>
        <c:numFmt formatCode="General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786827120"/>
        <c:crosses val="autoZero"/>
        <c:auto val="1"/>
        <c:lblAlgn val="ctr"/>
        <c:lblOffset val="100"/>
        <c:noMultiLvlLbl val="0"/>
      </c:catAx>
      <c:valAx>
        <c:axId val="1786827120"/>
        <c:scaling>
          <c:orientation val="minMax"/>
        </c:scaling>
        <c:delete val="0"/>
        <c:axPos val="l"/>
        <c:numFmt formatCode="0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791566944"/>
        <c:crosses val="autoZero"/>
        <c:crossBetween val="between"/>
      </c:valAx>
      <c:spPr>
        <a:ln w="6350">
          <a:solidFill>
            <a:srgbClr val="000000"/>
          </a:solidFill>
          <a:prstDash val="solid"/>
        </a:ln>
      </c:spPr>
    </c:plotArea>
    <c:legend>
      <c:legendPos val="t"/>
      <c:legendEntry>
        <c:idx val="0"/>
        <c:txPr>
          <a:bodyPr/>
          <a:lstStyle/>
          <a:p>
            <a:pPr>
              <a:defRPr>
                <a:solidFill>
                  <a:srgbClr val="2D79A6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000" baseline="0">
                <a:solidFill>
                  <a:srgbClr val="C19745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20991318392893196"/>
          <c:y val="0.13287541626466653"/>
          <c:w val="0.27265702440823308"/>
          <c:h val="3.3547588089206055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181538046897512E-3"/>
          <c:y val="7.742617117371826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195605357022681E-2"/>
          <c:y val="0.22070918012718765"/>
          <c:w val="0.87694932364223699"/>
          <c:h val="0.60989968151214302"/>
        </c:manualLayout>
      </c:layout>
      <c:lineChart>
        <c:grouping val="standard"/>
        <c:varyColors val="0"/>
        <c:ser>
          <c:idx val="0"/>
          <c:order val="0"/>
          <c:tx>
            <c:strRef>
              <c:f>'fig2'!$B$1</c:f>
              <c:strCache>
                <c:ptCount val="1"/>
                <c:pt idx="0">
                  <c:v>GSE</c:v>
                </c:pt>
              </c:strCache>
            </c:strRef>
          </c:tx>
          <c:spPr>
            <a:ln>
              <a:solidFill>
                <a:srgbClr val="61AEEA"/>
              </a:solidFill>
              <a:prstDash val="solid"/>
            </a:ln>
          </c:spPr>
          <c:marker>
            <c:symbol val="none"/>
          </c:marker>
          <c:dLbls>
            <c:dLbl>
              <c:idx val="4"/>
              <c:layout>
                <c:manualLayout>
                  <c:x val="-1.282051282051282E-2"/>
                  <c:y val="4.4795783926218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43-4BB7-992A-E9B79AB55ADA}"/>
                </c:ext>
              </c:extLst>
            </c:dLbl>
            <c:dLbl>
              <c:idx val="14"/>
              <c:layout>
                <c:manualLayout>
                  <c:x val="-4.9145299145299304E-2"/>
                  <c:y val="4.2160737812911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043-4BB7-992A-E9B79AB55AD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'fig2'!$A$2:$A$16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'fig2'!$B$2:$B$16</c:f>
              <c:numCache>
                <c:formatCode>0%</c:formatCode>
                <c:ptCount val="15"/>
                <c:pt idx="0">
                  <c:v>3.8320999999999997E-3</c:v>
                </c:pt>
                <c:pt idx="1">
                  <c:v>3.2694999999999998E-3</c:v>
                </c:pt>
                <c:pt idx="2">
                  <c:v>1.7618500000000001E-3</c:v>
                </c:pt>
                <c:pt idx="3">
                  <c:v>2.717255E-2</c:v>
                </c:pt>
                <c:pt idx="4">
                  <c:v>5.9946349999999995E-2</c:v>
                </c:pt>
                <c:pt idx="5">
                  <c:v>5.3910849999999996E-2</c:v>
                </c:pt>
                <c:pt idx="6">
                  <c:v>4.8051899999999995E-2</c:v>
                </c:pt>
                <c:pt idx="7">
                  <c:v>4.3625650000000002E-2</c:v>
                </c:pt>
                <c:pt idx="8">
                  <c:v>4.1608199999999998E-2</c:v>
                </c:pt>
                <c:pt idx="9">
                  <c:v>3.6980350000000002E-2</c:v>
                </c:pt>
                <c:pt idx="10">
                  <c:v>3.8338549999999999E-2</c:v>
                </c:pt>
                <c:pt idx="11">
                  <c:v>3.9474250000000002E-2</c:v>
                </c:pt>
                <c:pt idx="12">
                  <c:v>3.06156E-2</c:v>
                </c:pt>
                <c:pt idx="13">
                  <c:v>2.9056599999999998E-2</c:v>
                </c:pt>
                <c:pt idx="14">
                  <c:v>2.7848700000000001E-2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43-4BB7-992A-E9B79AB55ADA}"/>
            </c:ext>
          </c:extLst>
        </c:ser>
        <c:ser>
          <c:idx val="1"/>
          <c:order val="1"/>
          <c:tx>
            <c:strRef>
              <c:f>'fig2'!$C$1</c:f>
              <c:strCache>
                <c:ptCount val="1"/>
                <c:pt idx="0">
                  <c:v>FHA</c:v>
                </c:pt>
              </c:strCache>
            </c:strRef>
          </c:tx>
          <c:spPr>
            <a:ln>
              <a:solidFill>
                <a:srgbClr val="B84645"/>
              </a:solidFill>
              <a:prstDash val="solid"/>
            </a:ln>
          </c:spPr>
          <c:marker>
            <c:symbol val="none"/>
          </c:marker>
          <c:dLbls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43-4BB7-992A-E9B79AB55ADA}"/>
                </c:ext>
              </c:extLst>
            </c:dLbl>
            <c:dLbl>
              <c:idx val="14"/>
              <c:layout>
                <c:manualLayout>
                  <c:x val="-5.7692307692307696E-2"/>
                  <c:y val="-3.6890645586297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43-4BB7-992A-E9B79AB55AD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'fig2'!$A$2:$A$16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'fig2'!$C$2:$C$16</c:f>
              <c:numCache>
                <c:formatCode>0%</c:formatCode>
                <c:ptCount val="15"/>
                <c:pt idx="0">
                  <c:v>7.3359000000000002E-3</c:v>
                </c:pt>
                <c:pt idx="1">
                  <c:v>5.9186999999999998E-3</c:v>
                </c:pt>
                <c:pt idx="2">
                  <c:v>1.9597999999999998E-3</c:v>
                </c:pt>
                <c:pt idx="3">
                  <c:v>6.4850500000000005E-2</c:v>
                </c:pt>
                <c:pt idx="4">
                  <c:v>0.1420477</c:v>
                </c:pt>
                <c:pt idx="5">
                  <c:v>0.14427780000000001</c:v>
                </c:pt>
                <c:pt idx="6">
                  <c:v>0.12557070000000001</c:v>
                </c:pt>
                <c:pt idx="7">
                  <c:v>0.12315570000000001</c:v>
                </c:pt>
                <c:pt idx="8">
                  <c:v>0.12217740000000001</c:v>
                </c:pt>
                <c:pt idx="9">
                  <c:v>0.11073180000000001</c:v>
                </c:pt>
                <c:pt idx="10">
                  <c:v>0.11033320000000001</c:v>
                </c:pt>
                <c:pt idx="11">
                  <c:v>0.1111248</c:v>
                </c:pt>
                <c:pt idx="12">
                  <c:v>0.10735749999999999</c:v>
                </c:pt>
                <c:pt idx="13">
                  <c:v>0.1052405</c:v>
                </c:pt>
                <c:pt idx="14">
                  <c:v>0.110136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43-4BB7-992A-E9B79AB55ADA}"/>
            </c:ext>
          </c:extLst>
        </c:ser>
        <c:ser>
          <c:idx val="2"/>
          <c:order val="2"/>
          <c:tx>
            <c:strRef>
              <c:f>'fig2'!$D$1</c:f>
              <c:strCache>
                <c:ptCount val="1"/>
                <c:pt idx="0">
                  <c:v>VA</c:v>
                </c:pt>
              </c:strCache>
            </c:strRef>
          </c:tx>
          <c:spPr>
            <a:ln>
              <a:solidFill>
                <a:srgbClr val="B1812C"/>
              </a:solidFill>
              <a:prstDash val="solid"/>
            </a:ln>
          </c:spPr>
          <c:marker>
            <c:symbol val="none"/>
          </c:marker>
          <c:cat>
            <c:numRef>
              <c:f>'fig2'!$A$2:$A$16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'fig2'!$D$2:$D$16</c:f>
              <c:numCache>
                <c:formatCode>0%</c:formatCode>
                <c:ptCount val="15"/>
                <c:pt idx="0">
                  <c:v>4.6601999999999998E-3</c:v>
                </c:pt>
                <c:pt idx="1">
                  <c:v>3.4638999999999998E-3</c:v>
                </c:pt>
                <c:pt idx="2">
                  <c:v>9.3070000000000002E-4</c:v>
                </c:pt>
                <c:pt idx="3">
                  <c:v>3.78403E-2</c:v>
                </c:pt>
                <c:pt idx="4">
                  <c:v>6.4592200000000002E-2</c:v>
                </c:pt>
                <c:pt idx="5">
                  <c:v>6.4562599999999998E-2</c:v>
                </c:pt>
                <c:pt idx="6">
                  <c:v>5.7307299999999999E-2</c:v>
                </c:pt>
                <c:pt idx="7">
                  <c:v>5.54534E-2</c:v>
                </c:pt>
                <c:pt idx="8">
                  <c:v>5.6307999999999997E-2</c:v>
                </c:pt>
                <c:pt idx="9">
                  <c:v>5.2948099999999998E-2</c:v>
                </c:pt>
                <c:pt idx="10">
                  <c:v>5.3502399999999999E-2</c:v>
                </c:pt>
                <c:pt idx="11">
                  <c:v>5.6762E-2</c:v>
                </c:pt>
                <c:pt idx="12">
                  <c:v>5.0809199999999999E-2</c:v>
                </c:pt>
                <c:pt idx="13">
                  <c:v>4.8727199999999998E-2</c:v>
                </c:pt>
                <c:pt idx="14">
                  <c:v>4.82963E-2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043-4BB7-992A-E9B79AB55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1224463"/>
        <c:axId val="1481777759"/>
      </c:lineChart>
      <c:lineChart>
        <c:grouping val="standard"/>
        <c:varyColors val="0"/>
        <c:ser>
          <c:idx val="3"/>
          <c:order val="3"/>
          <c:tx>
            <c:strRef>
              <c:f>'fig2'!$E$1</c:f>
              <c:strCache>
                <c:ptCount val="1"/>
                <c:pt idx="0">
                  <c:v>Non-Agency</c:v>
                </c:pt>
              </c:strCache>
            </c:strRef>
          </c:tx>
          <c:spPr>
            <a:ln>
              <a:solidFill>
                <a:srgbClr val="046C9D"/>
              </a:solidFill>
              <a:prstDash val="solid"/>
            </a:ln>
          </c:spPr>
          <c:marker>
            <c:symbol val="none"/>
          </c:marker>
          <c:cat>
            <c:numRef>
              <c:f>'fig2'!$A$2:$A$16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'fig2'!$E$2:$E$16</c:f>
              <c:numCache>
                <c:formatCode>0%</c:formatCode>
                <c:ptCount val="15"/>
                <c:pt idx="0">
                  <c:v>6.1013999999999999E-3</c:v>
                </c:pt>
                <c:pt idx="1">
                  <c:v>5.5767000000000004E-3</c:v>
                </c:pt>
                <c:pt idx="2">
                  <c:v>4.8108999999999999E-3</c:v>
                </c:pt>
                <c:pt idx="3">
                  <c:v>3.1098399999999998E-2</c:v>
                </c:pt>
                <c:pt idx="4">
                  <c:v>6.2228199999999997E-2</c:v>
                </c:pt>
                <c:pt idx="5">
                  <c:v>6.6792599999999994E-2</c:v>
                </c:pt>
                <c:pt idx="6">
                  <c:v>5.6051400000000001E-2</c:v>
                </c:pt>
                <c:pt idx="7">
                  <c:v>5.0305700000000002E-2</c:v>
                </c:pt>
                <c:pt idx="8">
                  <c:v>4.8734899999999998E-2</c:v>
                </c:pt>
                <c:pt idx="9">
                  <c:v>4.5016800000000003E-2</c:v>
                </c:pt>
                <c:pt idx="10">
                  <c:v>4.8856299999999998E-2</c:v>
                </c:pt>
                <c:pt idx="11">
                  <c:v>4.5719000000000003E-2</c:v>
                </c:pt>
                <c:pt idx="12">
                  <c:v>3.2768400000000003E-2</c:v>
                </c:pt>
                <c:pt idx="13">
                  <c:v>3.0572599999999998E-2</c:v>
                </c:pt>
                <c:pt idx="14">
                  <c:v>3.0962E-2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043-4BB7-992A-E9B79AB55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4783951"/>
        <c:axId val="1391689471"/>
      </c:lineChart>
      <c:dateAx>
        <c:axId val="161122446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4779560157290286"/>
              <c:y val="0.76438088250288938"/>
            </c:manualLayout>
          </c:layout>
          <c:overlay val="0"/>
        </c:title>
        <c:numFmt formatCode="mmm\-yy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481777759"/>
        <c:crosses val="autoZero"/>
        <c:auto val="1"/>
        <c:lblOffset val="100"/>
        <c:baseTimeUnit val="months"/>
      </c:dateAx>
      <c:valAx>
        <c:axId val="1481777759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611224463"/>
        <c:crosses val="autoZero"/>
        <c:crossBetween val="between"/>
      </c:valAx>
      <c:valAx>
        <c:axId val="1391689471"/>
        <c:scaling>
          <c:orientation val="minMax"/>
          <c:max val="0.16000000000000003"/>
          <c:min val="0"/>
        </c:scaling>
        <c:delete val="0"/>
        <c:axPos val="r"/>
        <c:numFmt formatCode="0%" sourceLinked="1"/>
        <c:majorTickMark val="in"/>
        <c:minorTickMark val="none"/>
        <c:tickLblPos val="none"/>
        <c:spPr>
          <a:ln w="6350">
            <a:solidFill>
              <a:srgbClr val="000000"/>
            </a:solidFill>
          </a:ln>
        </c:spPr>
        <c:crossAx val="1484783951"/>
        <c:crosses val="max"/>
        <c:crossBetween val="between"/>
        <c:majorUnit val="2.0000000000000004E-2"/>
        <c:minorUnit val="4.000000000000001E-3"/>
      </c:valAx>
      <c:dateAx>
        <c:axId val="14847839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391689471"/>
        <c:crosses val="autoZero"/>
        <c:auto val="1"/>
        <c:lblOffset val="100"/>
        <c:baseTimeUnit val="months"/>
      </c:dateAx>
      <c:spPr>
        <a:ln w="6350">
          <a:solidFill>
            <a:srgbClr val="00000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26654627394892161"/>
          <c:y val="0.11384054916089625"/>
          <c:w val="0.46690745210215684"/>
          <c:h val="3.5002268678263622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181538046897512E-3"/>
          <c:y val="7.742617117371826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195605357022681E-2"/>
          <c:y val="0.22070918012718765"/>
          <c:w val="0.87694932364223699"/>
          <c:h val="0.60989968151214302"/>
        </c:manualLayout>
      </c:layout>
      <c:lineChart>
        <c:grouping val="standard"/>
        <c:varyColors val="0"/>
        <c:ser>
          <c:idx val="0"/>
          <c:order val="0"/>
          <c:tx>
            <c:strRef>
              <c:f>'fig3'!$B$1</c:f>
              <c:strCache>
                <c:ptCount val="1"/>
                <c:pt idx="0">
                  <c:v>1st (lowest)</c:v>
                </c:pt>
              </c:strCache>
            </c:strRef>
          </c:tx>
          <c:spPr>
            <a:ln>
              <a:solidFill>
                <a:srgbClr val="61AEEA"/>
              </a:solidFill>
              <a:prstDash val="solid"/>
            </a:ln>
          </c:spPr>
          <c:marker>
            <c:symbol val="none"/>
          </c:marker>
          <c:cat>
            <c:numRef>
              <c:f>'fig3'!$A$2:$A$16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'fig3'!$B$2:$B$16</c:f>
              <c:numCache>
                <c:formatCode>0%</c:formatCode>
                <c:ptCount val="15"/>
                <c:pt idx="0">
                  <c:v>7.0768000000000003E-3</c:v>
                </c:pt>
                <c:pt idx="1">
                  <c:v>5.6195999999999998E-3</c:v>
                </c:pt>
                <c:pt idx="2">
                  <c:v>2.9160000000000002E-3</c:v>
                </c:pt>
                <c:pt idx="3">
                  <c:v>5.4340399999999997E-2</c:v>
                </c:pt>
                <c:pt idx="4">
                  <c:v>9.5078899999999994E-2</c:v>
                </c:pt>
                <c:pt idx="5">
                  <c:v>9.49821E-2</c:v>
                </c:pt>
                <c:pt idx="6">
                  <c:v>7.6791100000000001E-2</c:v>
                </c:pt>
                <c:pt idx="7">
                  <c:v>6.9681199999999999E-2</c:v>
                </c:pt>
                <c:pt idx="8">
                  <c:v>6.9958599999999996E-2</c:v>
                </c:pt>
                <c:pt idx="9">
                  <c:v>5.8576499999999997E-2</c:v>
                </c:pt>
                <c:pt idx="10">
                  <c:v>6.64883E-2</c:v>
                </c:pt>
                <c:pt idx="11">
                  <c:v>7.1485099999999996E-2</c:v>
                </c:pt>
                <c:pt idx="12">
                  <c:v>5.8879500000000001E-2</c:v>
                </c:pt>
                <c:pt idx="13">
                  <c:v>5.8807600000000002E-2</c:v>
                </c:pt>
                <c:pt idx="14">
                  <c:v>5.65651E-2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E1-4E50-BB41-5B1148294E74}"/>
            </c:ext>
          </c:extLst>
        </c:ser>
        <c:ser>
          <c:idx val="1"/>
          <c:order val="1"/>
          <c:tx>
            <c:strRef>
              <c:f>'fig3'!$C$1</c:f>
              <c:strCache>
                <c:ptCount val="1"/>
                <c:pt idx="0">
                  <c:v>2nd</c:v>
                </c:pt>
              </c:strCache>
            </c:strRef>
          </c:tx>
          <c:spPr>
            <a:ln>
              <a:solidFill>
                <a:srgbClr val="B84645"/>
              </a:solidFill>
              <a:prstDash val="solid"/>
            </a:ln>
          </c:spPr>
          <c:marker>
            <c:symbol val="none"/>
          </c:marker>
          <c:cat>
            <c:numRef>
              <c:f>'fig3'!$A$2:$A$16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'fig3'!$C$2:$C$16</c:f>
              <c:numCache>
                <c:formatCode>0%</c:formatCode>
                <c:ptCount val="15"/>
                <c:pt idx="0">
                  <c:v>3.1665E-3</c:v>
                </c:pt>
                <c:pt idx="1">
                  <c:v>2.2065000000000001E-3</c:v>
                </c:pt>
                <c:pt idx="2">
                  <c:v>1.8201000000000001E-3</c:v>
                </c:pt>
                <c:pt idx="3">
                  <c:v>4.1880199999999999E-2</c:v>
                </c:pt>
                <c:pt idx="4">
                  <c:v>6.8744799999999995E-2</c:v>
                </c:pt>
                <c:pt idx="5">
                  <c:v>6.5076599999999998E-2</c:v>
                </c:pt>
                <c:pt idx="6">
                  <c:v>5.3696199999999999E-2</c:v>
                </c:pt>
                <c:pt idx="7">
                  <c:v>4.7939200000000001E-2</c:v>
                </c:pt>
                <c:pt idx="8">
                  <c:v>5.1169399999999997E-2</c:v>
                </c:pt>
                <c:pt idx="9">
                  <c:v>4.2956899999999999E-2</c:v>
                </c:pt>
                <c:pt idx="10">
                  <c:v>4.7122799999999999E-2</c:v>
                </c:pt>
                <c:pt idx="11">
                  <c:v>4.7712200000000003E-2</c:v>
                </c:pt>
                <c:pt idx="12">
                  <c:v>4.29089E-2</c:v>
                </c:pt>
                <c:pt idx="13">
                  <c:v>4.2540300000000003E-2</c:v>
                </c:pt>
                <c:pt idx="14">
                  <c:v>4.1609599999999997E-2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E1-4E50-BB41-5B1148294E74}"/>
            </c:ext>
          </c:extLst>
        </c:ser>
        <c:ser>
          <c:idx val="2"/>
          <c:order val="2"/>
          <c:tx>
            <c:strRef>
              <c:f>'fig3'!$D$1</c:f>
              <c:strCache>
                <c:ptCount val="1"/>
                <c:pt idx="0">
                  <c:v>3rd</c:v>
                </c:pt>
              </c:strCache>
            </c:strRef>
          </c:tx>
          <c:spPr>
            <a:ln>
              <a:solidFill>
                <a:srgbClr val="B1812C"/>
              </a:solidFill>
              <a:prstDash val="solid"/>
            </a:ln>
          </c:spPr>
          <c:marker>
            <c:symbol val="none"/>
          </c:marker>
          <c:cat>
            <c:numRef>
              <c:f>'fig3'!$A$2:$A$16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'fig3'!$D$2:$D$16</c:f>
              <c:numCache>
                <c:formatCode>0%</c:formatCode>
                <c:ptCount val="15"/>
                <c:pt idx="0">
                  <c:v>4.0667000000000003E-3</c:v>
                </c:pt>
                <c:pt idx="1">
                  <c:v>2.1833999999999998E-3</c:v>
                </c:pt>
                <c:pt idx="2">
                  <c:v>1.3956999999999999E-3</c:v>
                </c:pt>
                <c:pt idx="3">
                  <c:v>4.43319E-2</c:v>
                </c:pt>
                <c:pt idx="4">
                  <c:v>7.05707E-2</c:v>
                </c:pt>
                <c:pt idx="5">
                  <c:v>6.6666699999999995E-2</c:v>
                </c:pt>
                <c:pt idx="6">
                  <c:v>5.5939900000000001E-2</c:v>
                </c:pt>
                <c:pt idx="7">
                  <c:v>5.0615500000000001E-2</c:v>
                </c:pt>
                <c:pt idx="8">
                  <c:v>5.03679E-2</c:v>
                </c:pt>
                <c:pt idx="9">
                  <c:v>4.1315600000000001E-2</c:v>
                </c:pt>
                <c:pt idx="10">
                  <c:v>4.49735E-2</c:v>
                </c:pt>
                <c:pt idx="11">
                  <c:v>4.8473099999999998E-2</c:v>
                </c:pt>
                <c:pt idx="12">
                  <c:v>4.2466700000000003E-2</c:v>
                </c:pt>
                <c:pt idx="13">
                  <c:v>4.1739600000000002E-2</c:v>
                </c:pt>
                <c:pt idx="14">
                  <c:v>4.2363900000000003E-2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4E1-4E50-BB41-5B1148294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4317343"/>
        <c:axId val="1391687807"/>
      </c:lineChart>
      <c:lineChart>
        <c:grouping val="standard"/>
        <c:varyColors val="0"/>
        <c:ser>
          <c:idx val="3"/>
          <c:order val="3"/>
          <c:tx>
            <c:strRef>
              <c:f>'fig3'!$E$1</c:f>
              <c:strCache>
                <c:ptCount val="1"/>
                <c:pt idx="0">
                  <c:v>4th (highest)</c:v>
                </c:pt>
              </c:strCache>
            </c:strRef>
          </c:tx>
          <c:spPr>
            <a:ln>
              <a:solidFill>
                <a:srgbClr val="046C9D"/>
              </a:solidFill>
              <a:prstDash val="solid"/>
            </a:ln>
          </c:spPr>
          <c:marker>
            <c:symbol val="none"/>
          </c:marker>
          <c:cat>
            <c:numRef>
              <c:f>'fig3'!$A$2:$A$16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'fig3'!$E$2:$E$16</c:f>
              <c:numCache>
                <c:formatCode>0%</c:formatCode>
                <c:ptCount val="15"/>
                <c:pt idx="0">
                  <c:v>3.8417999999999998E-3</c:v>
                </c:pt>
                <c:pt idx="1">
                  <c:v>1.8809E-3</c:v>
                </c:pt>
                <c:pt idx="2">
                  <c:v>1.4743E-3</c:v>
                </c:pt>
                <c:pt idx="3">
                  <c:v>4.3210400000000003E-2</c:v>
                </c:pt>
                <c:pt idx="4">
                  <c:v>7.1135599999999993E-2</c:v>
                </c:pt>
                <c:pt idx="5">
                  <c:v>6.2410199999999999E-2</c:v>
                </c:pt>
                <c:pt idx="6">
                  <c:v>5.3716699999999999E-2</c:v>
                </c:pt>
                <c:pt idx="7">
                  <c:v>4.74435E-2</c:v>
                </c:pt>
                <c:pt idx="8">
                  <c:v>4.6819E-2</c:v>
                </c:pt>
                <c:pt idx="9">
                  <c:v>4.0106999999999997E-2</c:v>
                </c:pt>
                <c:pt idx="10">
                  <c:v>4.2378600000000002E-2</c:v>
                </c:pt>
                <c:pt idx="11">
                  <c:v>4.1321499999999997E-2</c:v>
                </c:pt>
                <c:pt idx="12">
                  <c:v>3.6304400000000001E-2</c:v>
                </c:pt>
                <c:pt idx="13">
                  <c:v>3.3105599999999999E-2</c:v>
                </c:pt>
                <c:pt idx="14">
                  <c:v>3.36534E-2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4E1-4E50-BB41-5B1148294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4465759"/>
        <c:axId val="1391688639"/>
      </c:lineChart>
      <c:dateAx>
        <c:axId val="160431734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4779560157290286"/>
              <c:y val="0.76438088250288938"/>
            </c:manualLayout>
          </c:layout>
          <c:overlay val="0"/>
        </c:title>
        <c:numFmt formatCode="mmm\-yy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391687807"/>
        <c:crosses val="autoZero"/>
        <c:auto val="1"/>
        <c:lblOffset val="100"/>
        <c:baseTimeUnit val="months"/>
      </c:dateAx>
      <c:valAx>
        <c:axId val="1391687807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604317343"/>
        <c:crosses val="autoZero"/>
        <c:crossBetween val="between"/>
      </c:valAx>
      <c:valAx>
        <c:axId val="1391688639"/>
        <c:scaling>
          <c:orientation val="minMax"/>
          <c:max val="0.1"/>
          <c:min val="0"/>
        </c:scaling>
        <c:delete val="0"/>
        <c:axPos val="r"/>
        <c:numFmt formatCode="0%" sourceLinked="1"/>
        <c:majorTickMark val="in"/>
        <c:minorTickMark val="none"/>
        <c:tickLblPos val="none"/>
        <c:spPr>
          <a:ln w="6350">
            <a:solidFill>
              <a:srgbClr val="000000"/>
            </a:solidFill>
          </a:ln>
        </c:spPr>
        <c:crossAx val="1614465759"/>
        <c:crosses val="max"/>
        <c:crossBetween val="between"/>
        <c:majorUnit val="0.01"/>
        <c:minorUnit val="2E-3"/>
      </c:valAx>
      <c:dateAx>
        <c:axId val="1614465759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391688639"/>
        <c:crosses val="autoZero"/>
        <c:auto val="1"/>
        <c:lblOffset val="100"/>
        <c:baseTimeUnit val="months"/>
      </c:dateAx>
      <c:spPr>
        <a:ln w="6350">
          <a:solidFill>
            <a:srgbClr val="000000"/>
          </a:solidFill>
          <a:prstDash val="solid"/>
        </a:ln>
      </c:spPr>
    </c:plotArea>
    <c:legend>
      <c:legendPos val="t"/>
      <c:legendEntry>
        <c:idx val="3"/>
        <c:txPr>
          <a:bodyPr/>
          <a:lstStyle/>
          <a:p>
            <a:pPr>
              <a:defRPr sz="1000" baseline="0">
                <a:solidFill>
                  <a:srgbClr val="046C9D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21823000056459363"/>
          <c:y val="0.11384054916089625"/>
          <c:w val="0.56353999887081274"/>
          <c:h val="3.5002268678263622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181538046897512E-3"/>
          <c:y val="7.742617117371826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195605357022681E-2"/>
          <c:y val="0.25846150654093142"/>
          <c:w val="0.87694932364223699"/>
          <c:h val="0.50713288309317062"/>
        </c:manualLayout>
      </c:layout>
      <c:lineChart>
        <c:grouping val="standard"/>
        <c:varyColors val="0"/>
        <c:ser>
          <c:idx val="0"/>
          <c:order val="0"/>
          <c:tx>
            <c:strRef>
              <c:f>'fig4'!$B$1</c:f>
              <c:strCache>
                <c:ptCount val="1"/>
                <c:pt idx="0">
                  <c:v>current</c:v>
                </c:pt>
              </c:strCache>
            </c:strRef>
          </c:tx>
          <c:spPr>
            <a:ln>
              <a:solidFill>
                <a:srgbClr val="61AEEA"/>
              </a:solidFill>
              <a:prstDash val="solid"/>
            </a:ln>
          </c:spPr>
          <c:marker>
            <c:symbol val="none"/>
          </c:marker>
          <c:dLbls>
            <c:dLbl>
              <c:idx val="4"/>
              <c:layout>
                <c:manualLayout>
                  <c:x val="-1.7094017094017096E-2"/>
                  <c:y val="3.952569169960484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rgbClr val="61AEEA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B6-45E2-9BAA-7AE54CA0C907}"/>
                </c:ext>
              </c:extLst>
            </c:dLbl>
            <c:dLbl>
              <c:idx val="14"/>
              <c:layout>
                <c:manualLayout>
                  <c:x val="-5.128205128205144E-2"/>
                  <c:y val="-2.6350461133069828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rgbClr val="61AEEA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B6-45E2-9BAA-7AE54CA0C9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61AEEA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'fig4'!$A$2:$A$16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'fig4'!$B$2:$B$16</c:f>
              <c:numCache>
                <c:formatCode>0%</c:formatCode>
                <c:ptCount val="15"/>
                <c:pt idx="0">
                  <c:v>4.1297E-3</c:v>
                </c:pt>
                <c:pt idx="1">
                  <c:v>2.5422000000000001E-3</c:v>
                </c:pt>
                <c:pt idx="2">
                  <c:v>1.7121E-3</c:v>
                </c:pt>
                <c:pt idx="3">
                  <c:v>4.3748000000000002E-2</c:v>
                </c:pt>
                <c:pt idx="4">
                  <c:v>7.2344800000000001E-2</c:v>
                </c:pt>
                <c:pt idx="5">
                  <c:v>6.7489800000000003E-2</c:v>
                </c:pt>
                <c:pt idx="6">
                  <c:v>5.7046600000000003E-2</c:v>
                </c:pt>
                <c:pt idx="7">
                  <c:v>5.1622599999999998E-2</c:v>
                </c:pt>
                <c:pt idx="8">
                  <c:v>5.262E-2</c:v>
                </c:pt>
                <c:pt idx="9">
                  <c:v>4.5134199999999999E-2</c:v>
                </c:pt>
                <c:pt idx="10">
                  <c:v>4.9168299999999998E-2</c:v>
                </c:pt>
                <c:pt idx="11">
                  <c:v>5.1644900000000001E-2</c:v>
                </c:pt>
                <c:pt idx="12">
                  <c:v>4.5809200000000001E-2</c:v>
                </c:pt>
                <c:pt idx="13">
                  <c:v>4.4405699999999999E-2</c:v>
                </c:pt>
                <c:pt idx="14">
                  <c:v>4.4801300000000002E-2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01-4D57-B4C3-A49CCC8271E6}"/>
            </c:ext>
          </c:extLst>
        </c:ser>
        <c:ser>
          <c:idx val="1"/>
          <c:order val="1"/>
          <c:tx>
            <c:strRef>
              <c:f>'fig4'!$C$1</c:f>
              <c:strCache>
                <c:ptCount val="1"/>
                <c:pt idx="0">
                  <c:v>30 dpd</c:v>
                </c:pt>
              </c:strCache>
            </c:strRef>
          </c:tx>
          <c:spPr>
            <a:ln>
              <a:solidFill>
                <a:srgbClr val="B84645"/>
              </a:solidFill>
              <a:prstDash val="solid"/>
            </a:ln>
          </c:spPr>
          <c:marker>
            <c:symbol val="none"/>
          </c:marker>
          <c:cat>
            <c:numRef>
              <c:f>'fig4'!$A$2:$A$16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'fig4'!$C$2:$C$16</c:f>
              <c:numCache>
                <c:formatCode>0%</c:formatCode>
                <c:ptCount val="15"/>
                <c:pt idx="0">
                  <c:v>9.2592999999999998E-3</c:v>
                </c:pt>
                <c:pt idx="1">
                  <c:v>5.5424000000000003E-3</c:v>
                </c:pt>
                <c:pt idx="2">
                  <c:v>3.6846000000000001E-3</c:v>
                </c:pt>
                <c:pt idx="3">
                  <c:v>0.1196755</c:v>
                </c:pt>
                <c:pt idx="4">
                  <c:v>0.25126900000000002</c:v>
                </c:pt>
                <c:pt idx="5">
                  <c:v>0.29156009999999999</c:v>
                </c:pt>
                <c:pt idx="6">
                  <c:v>0.27438469999999998</c:v>
                </c:pt>
                <c:pt idx="7">
                  <c:v>0.26012059999999998</c:v>
                </c:pt>
                <c:pt idx="8">
                  <c:v>0.27350429999999998</c:v>
                </c:pt>
                <c:pt idx="9">
                  <c:v>0.22574449999999999</c:v>
                </c:pt>
                <c:pt idx="10">
                  <c:v>0.2457551</c:v>
                </c:pt>
                <c:pt idx="11">
                  <c:v>0.2552817</c:v>
                </c:pt>
                <c:pt idx="12">
                  <c:v>0.2392523</c:v>
                </c:pt>
                <c:pt idx="13">
                  <c:v>0.2606232</c:v>
                </c:pt>
                <c:pt idx="14">
                  <c:v>0.25184499999999999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01-4D57-B4C3-A49CCC8271E6}"/>
            </c:ext>
          </c:extLst>
        </c:ser>
        <c:ser>
          <c:idx val="2"/>
          <c:order val="2"/>
          <c:tx>
            <c:strRef>
              <c:f>'fig4'!$D$1</c:f>
              <c:strCache>
                <c:ptCount val="1"/>
                <c:pt idx="0">
                  <c:v>60 dpd</c:v>
                </c:pt>
              </c:strCache>
            </c:strRef>
          </c:tx>
          <c:spPr>
            <a:ln>
              <a:solidFill>
                <a:srgbClr val="B1812C"/>
              </a:solidFill>
              <a:prstDash val="solid"/>
            </a:ln>
          </c:spPr>
          <c:marker>
            <c:symbol val="none"/>
          </c:marker>
          <c:cat>
            <c:numRef>
              <c:f>'fig4'!$A$2:$A$16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'fig4'!$D$2:$D$16</c:f>
              <c:numCache>
                <c:formatCode>0%</c:formatCode>
                <c:ptCount val="15"/>
                <c:pt idx="0">
                  <c:v>7.8946999999999993E-3</c:v>
                </c:pt>
                <c:pt idx="1">
                  <c:v>5.2218999999999998E-3</c:v>
                </c:pt>
                <c:pt idx="2">
                  <c:v>0</c:v>
                </c:pt>
                <c:pt idx="3">
                  <c:v>0.14285709999999999</c:v>
                </c:pt>
                <c:pt idx="4">
                  <c:v>0.30724639999999998</c:v>
                </c:pt>
                <c:pt idx="5">
                  <c:v>0.3212121</c:v>
                </c:pt>
                <c:pt idx="6">
                  <c:v>0.30794700000000003</c:v>
                </c:pt>
                <c:pt idx="7">
                  <c:v>0.24767800000000001</c:v>
                </c:pt>
                <c:pt idx="8">
                  <c:v>0.31563419999999998</c:v>
                </c:pt>
                <c:pt idx="9">
                  <c:v>0.28469749999999999</c:v>
                </c:pt>
                <c:pt idx="10">
                  <c:v>0.31974920000000001</c:v>
                </c:pt>
                <c:pt idx="11">
                  <c:v>0.33132529999999999</c:v>
                </c:pt>
                <c:pt idx="12">
                  <c:v>0.30769229999999997</c:v>
                </c:pt>
                <c:pt idx="13">
                  <c:v>0.34042549999999999</c:v>
                </c:pt>
                <c:pt idx="14">
                  <c:v>0.33898309999999998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401-4D57-B4C3-A49CCC8271E6}"/>
            </c:ext>
          </c:extLst>
        </c:ser>
        <c:ser>
          <c:idx val="3"/>
          <c:order val="3"/>
          <c:tx>
            <c:strRef>
              <c:f>'fig4'!$E$1</c:f>
              <c:strCache>
                <c:ptCount val="1"/>
                <c:pt idx="0">
                  <c:v>90 dpd</c:v>
                </c:pt>
              </c:strCache>
            </c:strRef>
          </c:tx>
          <c:spPr>
            <a:ln>
              <a:solidFill>
                <a:srgbClr val="046C9D"/>
              </a:solidFill>
              <a:prstDash val="solid"/>
            </a:ln>
          </c:spPr>
          <c:marker>
            <c:symbol val="none"/>
          </c:marker>
          <c:cat>
            <c:numRef>
              <c:f>'fig4'!$A$2:$A$16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'fig4'!$E$2:$E$16</c:f>
              <c:numCache>
                <c:formatCode>0%</c:formatCode>
                <c:ptCount val="15"/>
                <c:pt idx="0">
                  <c:v>1.04712E-2</c:v>
                </c:pt>
                <c:pt idx="1">
                  <c:v>5.4054000000000003E-3</c:v>
                </c:pt>
                <c:pt idx="2">
                  <c:v>4.6083000000000001E-3</c:v>
                </c:pt>
                <c:pt idx="3">
                  <c:v>9.4488199999999994E-2</c:v>
                </c:pt>
                <c:pt idx="4">
                  <c:v>0.2453988</c:v>
                </c:pt>
                <c:pt idx="5">
                  <c:v>0.39597310000000002</c:v>
                </c:pt>
                <c:pt idx="6">
                  <c:v>0.34814810000000002</c:v>
                </c:pt>
                <c:pt idx="7">
                  <c:v>0.3333333</c:v>
                </c:pt>
                <c:pt idx="8">
                  <c:v>0.3653846</c:v>
                </c:pt>
                <c:pt idx="9">
                  <c:v>0.3170732</c:v>
                </c:pt>
                <c:pt idx="10">
                  <c:v>0.35570469999999998</c:v>
                </c:pt>
                <c:pt idx="11">
                  <c:v>0.39354840000000002</c:v>
                </c:pt>
                <c:pt idx="12">
                  <c:v>0.30370370000000002</c:v>
                </c:pt>
                <c:pt idx="13">
                  <c:v>0.37179489999999998</c:v>
                </c:pt>
                <c:pt idx="14">
                  <c:v>0.3797468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401-4D57-B4C3-A49CCC8271E6}"/>
            </c:ext>
          </c:extLst>
        </c:ser>
        <c:ser>
          <c:idx val="4"/>
          <c:order val="4"/>
          <c:tx>
            <c:strRef>
              <c:f>'fig4'!$F$1</c:f>
              <c:strCache>
                <c:ptCount val="1"/>
                <c:pt idx="0">
                  <c:v>120 dpd</c:v>
                </c:pt>
              </c:strCache>
            </c:strRef>
          </c:tx>
          <c:spPr>
            <a:ln>
              <a:solidFill>
                <a:srgbClr val="9FA1A8"/>
              </a:solidFill>
              <a:prstDash val="solid"/>
            </a:ln>
          </c:spPr>
          <c:marker>
            <c:symbol val="none"/>
          </c:marker>
          <c:cat>
            <c:numRef>
              <c:f>'fig4'!$A$2:$A$16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'fig4'!$F$2:$F$16</c:f>
              <c:numCache>
                <c:formatCode>0%</c:formatCode>
                <c:ptCount val="15"/>
                <c:pt idx="0">
                  <c:v>1.9464700000000001E-2</c:v>
                </c:pt>
                <c:pt idx="1">
                  <c:v>7.3528999999999999E-3</c:v>
                </c:pt>
                <c:pt idx="2">
                  <c:v>1.2077299999999999E-2</c:v>
                </c:pt>
                <c:pt idx="3">
                  <c:v>3.4246600000000002E-2</c:v>
                </c:pt>
                <c:pt idx="4">
                  <c:v>0.13855419999999999</c:v>
                </c:pt>
                <c:pt idx="5">
                  <c:v>0.15555559999999999</c:v>
                </c:pt>
                <c:pt idx="6">
                  <c:v>0.1129032</c:v>
                </c:pt>
                <c:pt idx="7">
                  <c:v>0.1180124</c:v>
                </c:pt>
                <c:pt idx="8">
                  <c:v>0.15384619999999999</c:v>
                </c:pt>
                <c:pt idx="9">
                  <c:v>0.14685309999999999</c:v>
                </c:pt>
                <c:pt idx="10">
                  <c:v>0.1823708</c:v>
                </c:pt>
                <c:pt idx="11">
                  <c:v>0.1861199</c:v>
                </c:pt>
                <c:pt idx="12">
                  <c:v>0.20274909999999999</c:v>
                </c:pt>
                <c:pt idx="13">
                  <c:v>0.22909089999999999</c:v>
                </c:pt>
                <c:pt idx="14">
                  <c:v>0.20529800000000001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401-4D57-B4C3-A49CCC827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5962783"/>
        <c:axId val="1494857311"/>
      </c:lineChart>
      <c:lineChart>
        <c:grouping val="standard"/>
        <c:varyColors val="0"/>
        <c:ser>
          <c:idx val="5"/>
          <c:order val="5"/>
          <c:tx>
            <c:strRef>
              <c:f>'fig4'!$G$1</c:f>
              <c:strCache>
                <c:ptCount val="1"/>
                <c:pt idx="0">
                  <c:v>foreclosure </c:v>
                </c:pt>
              </c:strCache>
            </c:strRef>
          </c:tx>
          <c:spPr>
            <a:ln>
              <a:solidFill>
                <a:srgbClr val="DBC56E"/>
              </a:solidFill>
              <a:prstDash val="solid"/>
            </a:ln>
          </c:spPr>
          <c:marker>
            <c:symbol val="none"/>
          </c:marker>
          <c:cat>
            <c:numRef>
              <c:f>'fig4'!$A$2:$A$16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'fig4'!$G$2:$G$16</c:f>
              <c:numCache>
                <c:formatCode>0%</c:formatCode>
                <c:ptCount val="15"/>
                <c:pt idx="0">
                  <c:v>4.4643E-3</c:v>
                </c:pt>
                <c:pt idx="1">
                  <c:v>4.1666999999999997E-3</c:v>
                </c:pt>
                <c:pt idx="2">
                  <c:v>3.663E-3</c:v>
                </c:pt>
                <c:pt idx="3">
                  <c:v>3.7499999999999999E-2</c:v>
                </c:pt>
                <c:pt idx="4">
                  <c:v>8.7804900000000005E-2</c:v>
                </c:pt>
                <c:pt idx="5">
                  <c:v>0.1029412</c:v>
                </c:pt>
                <c:pt idx="6">
                  <c:v>0.05</c:v>
                </c:pt>
                <c:pt idx="7">
                  <c:v>4.5454500000000002E-2</c:v>
                </c:pt>
                <c:pt idx="8">
                  <c:v>5.8201099999999999E-2</c:v>
                </c:pt>
                <c:pt idx="9">
                  <c:v>2.9411799999999998E-2</c:v>
                </c:pt>
                <c:pt idx="10">
                  <c:v>8.4656099999999998E-2</c:v>
                </c:pt>
                <c:pt idx="11">
                  <c:v>6.9767399999999993E-2</c:v>
                </c:pt>
                <c:pt idx="12">
                  <c:v>9.6153799999999998E-2</c:v>
                </c:pt>
                <c:pt idx="13">
                  <c:v>9.375E-2</c:v>
                </c:pt>
                <c:pt idx="14">
                  <c:v>0.1012658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401-4D57-B4C3-A49CCC827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6049135"/>
        <c:axId val="117624736"/>
      </c:lineChart>
      <c:dateAx>
        <c:axId val="161596278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4779560157290286"/>
              <c:y val="0.80213315198132507"/>
            </c:manualLayout>
          </c:layout>
          <c:overlay val="0"/>
        </c:title>
        <c:numFmt formatCode="mmm\-yy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494857311"/>
        <c:crosses val="autoZero"/>
        <c:auto val="1"/>
        <c:lblOffset val="100"/>
        <c:baseTimeUnit val="months"/>
      </c:dateAx>
      <c:valAx>
        <c:axId val="1494857311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615962783"/>
        <c:crosses val="autoZero"/>
        <c:crossBetween val="between"/>
      </c:valAx>
      <c:valAx>
        <c:axId val="117624736"/>
        <c:scaling>
          <c:orientation val="minMax"/>
          <c:max val="0.45"/>
          <c:min val="0"/>
        </c:scaling>
        <c:delete val="0"/>
        <c:axPos val="r"/>
        <c:numFmt formatCode="0%" sourceLinked="1"/>
        <c:majorTickMark val="in"/>
        <c:minorTickMark val="none"/>
        <c:tickLblPos val="none"/>
        <c:spPr>
          <a:ln w="6350">
            <a:solidFill>
              <a:srgbClr val="000000"/>
            </a:solidFill>
          </a:ln>
        </c:spPr>
        <c:crossAx val="1616049135"/>
        <c:crosses val="max"/>
        <c:crossBetween val="between"/>
        <c:majorUnit val="0.05"/>
        <c:minorUnit val="0.01"/>
      </c:valAx>
      <c:dateAx>
        <c:axId val="1616049135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17624736"/>
        <c:crosses val="autoZero"/>
        <c:auto val="1"/>
        <c:lblOffset val="100"/>
        <c:baseTimeUnit val="months"/>
      </c:dateAx>
      <c:spPr>
        <a:ln w="6350">
          <a:solidFill>
            <a:srgbClr val="000000"/>
          </a:solidFill>
          <a:prstDash val="solid"/>
        </a:ln>
      </c:spPr>
    </c:plotArea>
    <c:legend>
      <c:legendPos val="t"/>
      <c:legendEntry>
        <c:idx val="0"/>
        <c:txPr>
          <a:bodyPr/>
          <a:lstStyle/>
          <a:p>
            <a:pPr>
              <a:defRPr sz="1000" baseline="0">
                <a:solidFill>
                  <a:srgbClr val="61AEEA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baseline="0">
                <a:solidFill>
                  <a:srgbClr val="B84645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000" baseline="0">
                <a:solidFill>
                  <a:srgbClr val="D0993C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baseline="0">
                <a:solidFill>
                  <a:srgbClr val="046C9D"/>
                </a:solidFill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1000" baseline="0">
                <a:solidFill>
                  <a:srgbClr val="DBC56E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7.1622181055958342E-2"/>
          <c:y val="0.15159282234641616"/>
          <c:w val="0.85675563788808329"/>
          <c:h val="3.5002268678263622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15554146404732E-3"/>
          <c:y val="7.708513780334064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492546604751329E-2"/>
          <c:y val="0.21981492432023073"/>
          <c:w val="0.88923766740695875"/>
          <c:h val="0.61014762482752893"/>
        </c:manualLayout>
      </c:layout>
      <c:lineChart>
        <c:grouping val="standard"/>
        <c:varyColors val="0"/>
        <c:ser>
          <c:idx val="0"/>
          <c:order val="0"/>
          <c:tx>
            <c:strRef>
              <c:f>'fig1'!$B$1</c:f>
              <c:strCache>
                <c:ptCount val="1"/>
                <c:pt idx="0">
                  <c:v>with forbearance</c:v>
                </c:pt>
              </c:strCache>
            </c:strRef>
          </c:tx>
          <c:spPr>
            <a:ln>
              <a:solidFill>
                <a:srgbClr val="61AEEA"/>
              </a:solidFill>
              <a:prstDash val="solid"/>
            </a:ln>
          </c:spPr>
          <c:marker>
            <c:symbol val="none"/>
          </c:marker>
          <c:cat>
            <c:numRef>
              <c:f>'fig1'!$A$2:$A$17</c:f>
              <c:numCache>
                <c:formatCode>mmm\-yy</c:formatCode>
                <c:ptCount val="16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</c:numCache>
            </c:numRef>
          </c:cat>
          <c:val>
            <c:numRef>
              <c:f>'fig1'!$B$2:$B$17</c:f>
              <c:numCache>
                <c:formatCode>0%</c:formatCode>
                <c:ptCount val="16"/>
                <c:pt idx="0">
                  <c:v>8.2931699999999997E-2</c:v>
                </c:pt>
                <c:pt idx="1">
                  <c:v>8.39786E-2</c:v>
                </c:pt>
                <c:pt idx="2">
                  <c:v>8.1123200000000006E-2</c:v>
                </c:pt>
                <c:pt idx="3">
                  <c:v>7.61685E-2</c:v>
                </c:pt>
                <c:pt idx="4">
                  <c:v>7.5371099999999996E-2</c:v>
                </c:pt>
                <c:pt idx="5">
                  <c:v>1.8689799999999999E-2</c:v>
                </c:pt>
                <c:pt idx="6">
                  <c:v>1.61507E-2</c:v>
                </c:pt>
                <c:pt idx="7">
                  <c:v>2.1589799999999999E-2</c:v>
                </c:pt>
                <c:pt idx="8">
                  <c:v>2.085E-2</c:v>
                </c:pt>
                <c:pt idx="9">
                  <c:v>2.1944200000000001E-2</c:v>
                </c:pt>
                <c:pt idx="10">
                  <c:v>2.06403E-2</c:v>
                </c:pt>
                <c:pt idx="11">
                  <c:v>2.1244599999999999E-2</c:v>
                </c:pt>
                <c:pt idx="12" formatCode="General">
                  <c:v>2.2697800000000001E-2</c:v>
                </c:pt>
                <c:pt idx="13" formatCode="General">
                  <c:v>2.7630399999999999E-2</c:v>
                </c:pt>
                <c:pt idx="14" formatCode="General">
                  <c:v>2.5740300000000001E-2</c:v>
                </c:pt>
                <c:pt idx="15" formatCode="General">
                  <c:v>2.4124300000000001E-2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14-478E-ABD6-5CF24FEDE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1213263"/>
        <c:axId val="1481786495"/>
      </c:lineChart>
      <c:lineChart>
        <c:grouping val="standard"/>
        <c:varyColors val="0"/>
        <c:ser>
          <c:idx val="1"/>
          <c:order val="1"/>
          <c:tx>
            <c:strRef>
              <c:f>'fig1'!$C$1</c:f>
              <c:strCache>
                <c:ptCount val="1"/>
                <c:pt idx="0">
                  <c:v>no forbearance</c:v>
                </c:pt>
              </c:strCache>
            </c:strRef>
          </c:tx>
          <c:spPr>
            <a:ln>
              <a:solidFill>
                <a:srgbClr val="B84645"/>
              </a:solidFill>
              <a:prstDash val="solid"/>
            </a:ln>
          </c:spPr>
          <c:marker>
            <c:symbol val="none"/>
          </c:marker>
          <c:cat>
            <c:numRef>
              <c:f>'fig1'!$A$2:$A$17</c:f>
              <c:numCache>
                <c:formatCode>mmm\-yy</c:formatCode>
                <c:ptCount val="16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</c:numCache>
            </c:numRef>
          </c:cat>
          <c:val>
            <c:numRef>
              <c:f>'fig1'!$C$2:$C$17</c:f>
              <c:numCache>
                <c:formatCode>0%</c:formatCode>
                <c:ptCount val="16"/>
                <c:pt idx="0">
                  <c:v>2.6696399999999999E-2</c:v>
                </c:pt>
                <c:pt idx="1">
                  <c:v>2.98824E-2</c:v>
                </c:pt>
                <c:pt idx="2">
                  <c:v>2.8772300000000001E-2</c:v>
                </c:pt>
                <c:pt idx="3">
                  <c:v>2.56587E-2</c:v>
                </c:pt>
                <c:pt idx="4">
                  <c:v>2.3040700000000001E-2</c:v>
                </c:pt>
                <c:pt idx="5">
                  <c:v>2.25385E-2</c:v>
                </c:pt>
                <c:pt idx="6">
                  <c:v>1.8540899999999999E-2</c:v>
                </c:pt>
                <c:pt idx="7">
                  <c:v>1.70808E-2</c:v>
                </c:pt>
                <c:pt idx="8">
                  <c:v>1.6106100000000002E-2</c:v>
                </c:pt>
                <c:pt idx="9">
                  <c:v>1.8154300000000002E-2</c:v>
                </c:pt>
                <c:pt idx="10">
                  <c:v>1.69815E-2</c:v>
                </c:pt>
                <c:pt idx="11">
                  <c:v>1.67041E-2</c:v>
                </c:pt>
                <c:pt idx="12" formatCode="General">
                  <c:v>1.6679800000000002E-2</c:v>
                </c:pt>
                <c:pt idx="13" formatCode="General">
                  <c:v>1.6787E-2</c:v>
                </c:pt>
                <c:pt idx="14" formatCode="General">
                  <c:v>1.7958499999999999E-2</c:v>
                </c:pt>
                <c:pt idx="15" formatCode="General">
                  <c:v>1.7663000000000002E-2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14-478E-ABD6-5CF24FEDE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4894527"/>
        <c:axId val="1391689887"/>
      </c:lineChart>
      <c:dateAx>
        <c:axId val="161121326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2281037288103793"/>
              <c:y val="0.7610140701620427"/>
            </c:manualLayout>
          </c:layout>
          <c:overlay val="0"/>
        </c:title>
        <c:numFmt formatCode="mmm\-yy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481786495"/>
        <c:crosses val="autoZero"/>
        <c:auto val="1"/>
        <c:lblOffset val="100"/>
        <c:baseTimeUnit val="months"/>
      </c:dateAx>
      <c:valAx>
        <c:axId val="1481786495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611213263"/>
        <c:crosses val="autoZero"/>
        <c:crossBetween val="between"/>
      </c:valAx>
      <c:valAx>
        <c:axId val="1391689887"/>
        <c:scaling>
          <c:orientation val="minMax"/>
          <c:max val="0.09"/>
          <c:min val="0"/>
        </c:scaling>
        <c:delete val="0"/>
        <c:axPos val="r"/>
        <c:numFmt formatCode="0%" sourceLinked="1"/>
        <c:majorTickMark val="in"/>
        <c:minorTickMark val="none"/>
        <c:tickLblPos val="none"/>
        <c:spPr>
          <a:ln w="6350">
            <a:solidFill>
              <a:srgbClr val="000000"/>
            </a:solidFill>
          </a:ln>
        </c:spPr>
        <c:crossAx val="1494894527"/>
        <c:crosses val="max"/>
        <c:crossBetween val="between"/>
        <c:majorUnit val="0.01"/>
        <c:minorUnit val="2E-3"/>
      </c:valAx>
      <c:dateAx>
        <c:axId val="1494894527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391689887"/>
        <c:crosses val="autoZero"/>
        <c:auto val="1"/>
        <c:lblOffset val="100"/>
        <c:baseTimeUnit val="months"/>
      </c:dateAx>
      <c:spPr>
        <a:ln w="6350">
          <a:solidFill>
            <a:srgbClr val="00000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28216922403930284"/>
          <c:y val="0.16867511126326604"/>
          <c:w val="0.44420854375583113"/>
          <c:h val="3.4848096755808244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181538046897512E-3"/>
          <c:y val="7.742617117371826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4932700720102297E-2"/>
          <c:y val="0.25846150654093142"/>
          <c:w val="0.89121222827915736"/>
          <c:h val="0.54544334132146521"/>
        </c:manualLayout>
      </c:layout>
      <c:lineChart>
        <c:grouping val="standard"/>
        <c:varyColors val="0"/>
        <c:ser>
          <c:idx val="1"/>
          <c:order val="1"/>
          <c:tx>
            <c:strRef>
              <c:f>'fig2'!$C$1</c:f>
              <c:strCache>
                <c:ptCount val="1"/>
                <c:pt idx="0">
                  <c:v>forbearance since pandemic</c:v>
                </c:pt>
              </c:strCache>
            </c:strRef>
          </c:tx>
          <c:spPr>
            <a:ln>
              <a:solidFill>
                <a:srgbClr val="B84645"/>
              </a:solidFill>
              <a:prstDash val="solid"/>
            </a:ln>
          </c:spPr>
          <c:marker>
            <c:symbol val="none"/>
          </c:marker>
          <c:cat>
            <c:numRef>
              <c:f>'fig2'!$A$2:$A$16</c:f>
              <c:numCache>
                <c:formatCode>m/d/yyyy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'fig2'!$C$2:$C$16</c:f>
              <c:numCache>
                <c:formatCode>0%</c:formatCode>
                <c:ptCount val="15"/>
                <c:pt idx="0">
                  <c:v>4.634303045469923E-2</c:v>
                </c:pt>
                <c:pt idx="1">
                  <c:v>4.8257415205180607E-2</c:v>
                </c:pt>
                <c:pt idx="2">
                  <c:v>5.060600829897989E-2</c:v>
                </c:pt>
                <c:pt idx="3">
                  <c:v>5.0288822758782242E-2</c:v>
                </c:pt>
                <c:pt idx="4">
                  <c:v>5.0148342536004038E-2</c:v>
                </c:pt>
                <c:pt idx="5">
                  <c:v>5.1217363867639566E-2</c:v>
                </c:pt>
                <c:pt idx="6">
                  <c:v>5.232805661017724E-2</c:v>
                </c:pt>
                <c:pt idx="7">
                  <c:v>5.3381249202086561E-2</c:v>
                </c:pt>
                <c:pt idx="8">
                  <c:v>5.5041652779379668E-2</c:v>
                </c:pt>
                <c:pt idx="9">
                  <c:v>5.7691330646868495E-2</c:v>
                </c:pt>
                <c:pt idx="10">
                  <c:v>5.5690049144490127E-2</c:v>
                </c:pt>
                <c:pt idx="11">
                  <c:v>5.5791791414224759E-2</c:v>
                </c:pt>
                <c:pt idx="12">
                  <c:v>5.6148270493233531E-2</c:v>
                </c:pt>
                <c:pt idx="13">
                  <c:v>5.6522209478831201E-2</c:v>
                </c:pt>
                <c:pt idx="14">
                  <c:v>5.8179957064929094E-2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27-40A0-A71E-6D06DDFB3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6735551"/>
        <c:axId val="1183272655"/>
      </c:lineChart>
      <c:lineChart>
        <c:grouping val="standard"/>
        <c:varyColors val="0"/>
        <c:ser>
          <c:idx val="0"/>
          <c:order val="0"/>
          <c:tx>
            <c:strRef>
              <c:f>'fig2'!$B$1</c:f>
              <c:strCache>
                <c:ptCount val="1"/>
                <c:pt idx="0">
                  <c:v>no forbearance </c:v>
                </c:pt>
              </c:strCache>
            </c:strRef>
          </c:tx>
          <c:spPr>
            <a:ln>
              <a:solidFill>
                <a:srgbClr val="61AEEA"/>
              </a:solidFill>
              <a:prstDash val="solid"/>
            </a:ln>
          </c:spPr>
          <c:marker>
            <c:symbol val="none"/>
          </c:marker>
          <c:cat>
            <c:numRef>
              <c:f>'fig2'!$A$2:$A$16</c:f>
              <c:numCache>
                <c:formatCode>m/d/yyyy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'fig2'!$B$2:$B$16</c:f>
              <c:numCache>
                <c:formatCode>0%</c:formatCode>
                <c:ptCount val="15"/>
                <c:pt idx="0">
                  <c:v>2.0618648104907208E-2</c:v>
                </c:pt>
                <c:pt idx="1">
                  <c:v>2.1541614081028001E-2</c:v>
                </c:pt>
                <c:pt idx="2">
                  <c:v>2.1714967004841216E-2</c:v>
                </c:pt>
                <c:pt idx="3">
                  <c:v>2.1988326738668205E-2</c:v>
                </c:pt>
                <c:pt idx="4">
                  <c:v>2.2107578785936069E-2</c:v>
                </c:pt>
                <c:pt idx="5">
                  <c:v>2.2145645815287659E-2</c:v>
                </c:pt>
                <c:pt idx="6">
                  <c:v>2.0726982038724202E-2</c:v>
                </c:pt>
                <c:pt idx="7">
                  <c:v>2.007121519470547E-2</c:v>
                </c:pt>
                <c:pt idx="8">
                  <c:v>2.03571811686965E-2</c:v>
                </c:pt>
                <c:pt idx="9">
                  <c:v>2.018257992121968E-2</c:v>
                </c:pt>
                <c:pt idx="10">
                  <c:v>1.9747716854093544E-2</c:v>
                </c:pt>
                <c:pt idx="11">
                  <c:v>1.9866292090163391E-2</c:v>
                </c:pt>
                <c:pt idx="12">
                  <c:v>1.893589832454461E-2</c:v>
                </c:pt>
                <c:pt idx="13">
                  <c:v>1.9443513490294311E-2</c:v>
                </c:pt>
                <c:pt idx="14">
                  <c:v>1.9258564783075739E-2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27-40A0-A71E-6D06DDFB3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3802543"/>
        <c:axId val="1183276815"/>
      </c:lineChart>
      <c:dateAx>
        <c:axId val="108673555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2379843068852761"/>
              <c:y val="0.80213315198132507"/>
            </c:manualLayout>
          </c:layout>
          <c:overlay val="0"/>
        </c:title>
        <c:numFmt formatCode="m/d/yyyy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183272655"/>
        <c:crosses val="autoZero"/>
        <c:auto val="1"/>
        <c:lblOffset val="100"/>
        <c:baseTimeUnit val="months"/>
      </c:dateAx>
      <c:valAx>
        <c:axId val="1183272655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086735551"/>
        <c:crosses val="autoZero"/>
        <c:crossBetween val="between"/>
      </c:valAx>
      <c:valAx>
        <c:axId val="1183276815"/>
        <c:scaling>
          <c:orientation val="minMax"/>
          <c:max val="6.9999999999999993E-2"/>
          <c:min val="0"/>
        </c:scaling>
        <c:delete val="0"/>
        <c:axPos val="r"/>
        <c:numFmt formatCode="0%" sourceLinked="1"/>
        <c:majorTickMark val="in"/>
        <c:minorTickMark val="none"/>
        <c:tickLblPos val="none"/>
        <c:spPr>
          <a:ln w="6350">
            <a:solidFill>
              <a:srgbClr val="000000"/>
            </a:solidFill>
          </a:ln>
        </c:spPr>
        <c:crossAx val="1083802543"/>
        <c:crosses val="max"/>
        <c:crossBetween val="between"/>
        <c:majorUnit val="0.01"/>
        <c:minorUnit val="2E-3"/>
      </c:valAx>
      <c:dateAx>
        <c:axId val="1083802543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183276815"/>
        <c:crosses val="autoZero"/>
        <c:auto val="1"/>
        <c:lblOffset val="100"/>
        <c:baseTimeUnit val="months"/>
      </c:dateAx>
      <c:spPr>
        <a:ln w="6350">
          <a:solidFill>
            <a:srgbClr val="00000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21966526553615284"/>
          <c:y val="0.15159282234641616"/>
          <c:w val="0.56066930715301311"/>
          <c:h val="3.5002268678263622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181538046897512E-3"/>
          <c:y val="7.742617117371826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773201426744734"/>
          <c:y val="0.22070918012718765"/>
          <c:w val="0.86841291473181237"/>
          <c:h val="0.5835492203790732"/>
        </c:manualLayout>
      </c:layout>
      <c:lineChart>
        <c:grouping val="standard"/>
        <c:varyColors val="0"/>
        <c:ser>
          <c:idx val="0"/>
          <c:order val="0"/>
          <c:tx>
            <c:strRef>
              <c:f>'fig3'!$B$1</c:f>
              <c:strCache>
                <c:ptCount val="1"/>
                <c:pt idx="0">
                  <c:v>no forbearance</c:v>
                </c:pt>
              </c:strCache>
            </c:strRef>
          </c:tx>
          <c:spPr>
            <a:ln>
              <a:solidFill>
                <a:srgbClr val="61AEEA"/>
              </a:solidFill>
              <a:prstDash val="solid"/>
            </a:ln>
          </c:spPr>
          <c:marker>
            <c:symbol val="none"/>
          </c:marker>
          <c:cat>
            <c:numRef>
              <c:f>'fig3'!$A$2:$A$16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'fig3'!$B$2:$B$16</c:f>
              <c:numCache>
                <c:formatCode>0%</c:formatCode>
                <c:ptCount val="15"/>
                <c:pt idx="0">
                  <c:v>4.7961135712813574E-2</c:v>
                </c:pt>
                <c:pt idx="1">
                  <c:v>2.4019842665687463E-2</c:v>
                </c:pt>
                <c:pt idx="2">
                  <c:v>0</c:v>
                </c:pt>
                <c:pt idx="3">
                  <c:v>-5.5549487549742094E-2</c:v>
                </c:pt>
                <c:pt idx="4">
                  <c:v>-8.8970916860388827E-2</c:v>
                </c:pt>
                <c:pt idx="5">
                  <c:v>-9.5755998510423934E-2</c:v>
                </c:pt>
                <c:pt idx="6">
                  <c:v>-9.6166807281951039E-2</c:v>
                </c:pt>
                <c:pt idx="7">
                  <c:v>-0.10231087817613516</c:v>
                </c:pt>
                <c:pt idx="8">
                  <c:v>-0.11153415145341161</c:v>
                </c:pt>
                <c:pt idx="9">
                  <c:v>-0.11942867479626551</c:v>
                </c:pt>
                <c:pt idx="10">
                  <c:v>-0.11864518535273227</c:v>
                </c:pt>
                <c:pt idx="11">
                  <c:v>-8.999836880536638E-2</c:v>
                </c:pt>
                <c:pt idx="12">
                  <c:v>-0.10833196444855731</c:v>
                </c:pt>
                <c:pt idx="13">
                  <c:v>-0.14213696817393073</c:v>
                </c:pt>
                <c:pt idx="14">
                  <c:v>-0.15391883760325031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53-4A4A-90BF-B00F737D3DAB}"/>
            </c:ext>
          </c:extLst>
        </c:ser>
        <c:ser>
          <c:idx val="1"/>
          <c:order val="1"/>
          <c:tx>
            <c:strRef>
              <c:f>'fig3'!$C$1</c:f>
              <c:strCache>
                <c:ptCount val="1"/>
                <c:pt idx="0">
                  <c:v>ever forbearance</c:v>
                </c:pt>
              </c:strCache>
            </c:strRef>
          </c:tx>
          <c:spPr>
            <a:ln>
              <a:solidFill>
                <a:srgbClr val="B84645"/>
              </a:solidFill>
              <a:prstDash val="solid"/>
            </a:ln>
          </c:spPr>
          <c:marker>
            <c:symbol val="none"/>
          </c:marker>
          <c:cat>
            <c:numRef>
              <c:f>'fig3'!$A$2:$A$16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'fig3'!$C$2:$C$16</c:f>
              <c:numCache>
                <c:formatCode>0%</c:formatCode>
                <c:ptCount val="15"/>
                <c:pt idx="0">
                  <c:v>1.2331379619536786E-2</c:v>
                </c:pt>
                <c:pt idx="1">
                  <c:v>1.3656337894331516E-2</c:v>
                </c:pt>
                <c:pt idx="2">
                  <c:v>0</c:v>
                </c:pt>
                <c:pt idx="3">
                  <c:v>-1.3440875066365376E-2</c:v>
                </c:pt>
                <c:pt idx="4">
                  <c:v>-3.9113132901339553E-2</c:v>
                </c:pt>
                <c:pt idx="5">
                  <c:v>-7.4859797232904923E-2</c:v>
                </c:pt>
                <c:pt idx="6">
                  <c:v>-9.0531403154707313E-2</c:v>
                </c:pt>
                <c:pt idx="7">
                  <c:v>-0.10898109838529957</c:v>
                </c:pt>
                <c:pt idx="8">
                  <c:v>-0.12361489168573148</c:v>
                </c:pt>
                <c:pt idx="9">
                  <c:v>-0.15077771031520004</c:v>
                </c:pt>
                <c:pt idx="10">
                  <c:v>-0.16559036538628347</c:v>
                </c:pt>
                <c:pt idx="11">
                  <c:v>-0.16372661192437599</c:v>
                </c:pt>
                <c:pt idx="12">
                  <c:v>-0.18462236272117394</c:v>
                </c:pt>
                <c:pt idx="13">
                  <c:v>-0.21330916650691112</c:v>
                </c:pt>
                <c:pt idx="14">
                  <c:v>-0.2335505180223606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53-4A4A-90BF-B00F737D3D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3825743"/>
        <c:axId val="1183238543"/>
      </c:lineChart>
      <c:dateAx>
        <c:axId val="108382574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3475947421287318"/>
              <c:y val="0.76438088250288938"/>
            </c:manualLayout>
          </c:layout>
          <c:overlay val="0"/>
        </c:title>
        <c:numFmt formatCode="mmm\-yy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183238543"/>
        <c:crosses val="autoZero"/>
        <c:auto val="1"/>
        <c:lblOffset val="100"/>
        <c:baseTimeUnit val="months"/>
      </c:dateAx>
      <c:valAx>
        <c:axId val="1183238543"/>
        <c:scaling>
          <c:orientation val="minMax"/>
          <c:min val="-0.25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083825743"/>
        <c:crosses val="autoZero"/>
        <c:crossBetween val="between"/>
      </c:valAx>
      <c:spPr>
        <a:ln w="6350">
          <a:solidFill>
            <a:srgbClr val="00000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27153846153846156"/>
          <c:y val="0.15336632328073616"/>
          <c:w val="0.44410272239286752"/>
          <c:h val="3.5002268678263622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2028334653645053E-3"/>
          <c:y val="7.646189729059975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768978396931153"/>
          <c:y val="0.25546253358646376"/>
          <c:w val="0.86849989905108016"/>
          <c:h val="0.54781384540371192"/>
        </c:manualLayout>
      </c:layout>
      <c:lineChart>
        <c:grouping val="standard"/>
        <c:varyColors val="0"/>
        <c:ser>
          <c:idx val="0"/>
          <c:order val="0"/>
          <c:tx>
            <c:strRef>
              <c:f>'fig4'!$B$1</c:f>
              <c:strCache>
                <c:ptCount val="1"/>
                <c:pt idx="0">
                  <c:v>1st quartile (lowest income)</c:v>
                </c:pt>
              </c:strCache>
            </c:strRef>
          </c:tx>
          <c:spPr>
            <a:ln>
              <a:solidFill>
                <a:srgbClr val="61AEEA"/>
              </a:solidFill>
              <a:prstDash val="solid"/>
            </a:ln>
          </c:spPr>
          <c:marker>
            <c:symbol val="none"/>
          </c:marker>
          <c:cat>
            <c:numRef>
              <c:f>'fig4'!$A$2:$A$16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'fig4'!$B$2:$B$16</c:f>
              <c:numCache>
                <c:formatCode>0%</c:formatCode>
                <c:ptCount val="15"/>
                <c:pt idx="0">
                  <c:v>1.209056498802985E-3</c:v>
                </c:pt>
                <c:pt idx="1">
                  <c:v>2.1000029804186582E-2</c:v>
                </c:pt>
                <c:pt idx="2">
                  <c:v>0</c:v>
                </c:pt>
                <c:pt idx="3">
                  <c:v>1.1140804911729862E-2</c:v>
                </c:pt>
                <c:pt idx="4">
                  <c:v>-1.5000447062797462E-2</c:v>
                </c:pt>
                <c:pt idx="5">
                  <c:v>-1.47850621417287E-2</c:v>
                </c:pt>
                <c:pt idx="6">
                  <c:v>-5.398611124909336E-2</c:v>
                </c:pt>
                <c:pt idx="7">
                  <c:v>-8.5556195793635825E-2</c:v>
                </c:pt>
                <c:pt idx="8">
                  <c:v>-8.1631679863298001E-2</c:v>
                </c:pt>
                <c:pt idx="9">
                  <c:v>-0.11025214341774536</c:v>
                </c:pt>
                <c:pt idx="10">
                  <c:v>-0.10955879869258967</c:v>
                </c:pt>
                <c:pt idx="11">
                  <c:v>-0.11304658394349132</c:v>
                </c:pt>
                <c:pt idx="12">
                  <c:v>-0.14390256017961989</c:v>
                </c:pt>
                <c:pt idx="13">
                  <c:v>-0.17332962436790278</c:v>
                </c:pt>
                <c:pt idx="14">
                  <c:v>-0.19144500630855277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C6-496C-9E90-3DFFF19BD883}"/>
            </c:ext>
          </c:extLst>
        </c:ser>
        <c:ser>
          <c:idx val="1"/>
          <c:order val="1"/>
          <c:tx>
            <c:strRef>
              <c:f>'fig4'!$C$1</c:f>
              <c:strCache>
                <c:ptCount val="1"/>
                <c:pt idx="0">
                  <c:v>2nd</c:v>
                </c:pt>
              </c:strCache>
            </c:strRef>
          </c:tx>
          <c:spPr>
            <a:ln>
              <a:solidFill>
                <a:srgbClr val="B84645"/>
              </a:solidFill>
              <a:prstDash val="solid"/>
            </a:ln>
          </c:spPr>
          <c:marker>
            <c:symbol val="none"/>
          </c:marker>
          <c:cat>
            <c:numRef>
              <c:f>'fig4'!$A$2:$A$16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'fig4'!$C$2:$C$16</c:f>
              <c:numCache>
                <c:formatCode>0%</c:formatCode>
                <c:ptCount val="15"/>
                <c:pt idx="0">
                  <c:v>8.7778591479650281E-3</c:v>
                </c:pt>
                <c:pt idx="1">
                  <c:v>1.2921714248947946E-2</c:v>
                </c:pt>
                <c:pt idx="2">
                  <c:v>0</c:v>
                </c:pt>
                <c:pt idx="3">
                  <c:v>-2.2814336928963841E-2</c:v>
                </c:pt>
                <c:pt idx="4">
                  <c:v>-4.354951697194942E-2</c:v>
                </c:pt>
                <c:pt idx="5">
                  <c:v>-8.0789992864645943E-2</c:v>
                </c:pt>
                <c:pt idx="6">
                  <c:v>-8.6832994397987862E-2</c:v>
                </c:pt>
                <c:pt idx="7">
                  <c:v>-8.7730154931888849E-2</c:v>
                </c:pt>
                <c:pt idx="8">
                  <c:v>-0.10275560580746979</c:v>
                </c:pt>
                <c:pt idx="9">
                  <c:v>-0.12703026850474941</c:v>
                </c:pt>
                <c:pt idx="10">
                  <c:v>-0.13773836022766617</c:v>
                </c:pt>
                <c:pt idx="11">
                  <c:v>-0.13463986703806174</c:v>
                </c:pt>
                <c:pt idx="12">
                  <c:v>-0.1447594908523604</c:v>
                </c:pt>
                <c:pt idx="13">
                  <c:v>-0.17716426423799547</c:v>
                </c:pt>
                <c:pt idx="14">
                  <c:v>-0.19458913156161606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8C6-496C-9E90-3DFFF19BD883}"/>
            </c:ext>
          </c:extLst>
        </c:ser>
        <c:ser>
          <c:idx val="2"/>
          <c:order val="2"/>
          <c:tx>
            <c:strRef>
              <c:f>'fig4'!$D$1</c:f>
              <c:strCache>
                <c:ptCount val="1"/>
                <c:pt idx="0">
                  <c:v>3rd</c:v>
                </c:pt>
              </c:strCache>
            </c:strRef>
          </c:tx>
          <c:spPr>
            <a:ln>
              <a:solidFill>
                <a:srgbClr val="B1812C"/>
              </a:solidFill>
              <a:prstDash val="solid"/>
            </a:ln>
          </c:spPr>
          <c:marker>
            <c:symbol val="none"/>
          </c:marker>
          <c:cat>
            <c:numRef>
              <c:f>'fig4'!$A$2:$A$16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'fig4'!$D$2:$D$16</c:f>
              <c:numCache>
                <c:formatCode>0%</c:formatCode>
                <c:ptCount val="15"/>
                <c:pt idx="0">
                  <c:v>5.6894881748639214E-3</c:v>
                </c:pt>
                <c:pt idx="1">
                  <c:v>-8.2881453743037792E-3</c:v>
                </c:pt>
                <c:pt idx="2">
                  <c:v>0</c:v>
                </c:pt>
                <c:pt idx="3">
                  <c:v>-1.3914586495219483E-2</c:v>
                </c:pt>
                <c:pt idx="4">
                  <c:v>-4.4566132037818229E-2</c:v>
                </c:pt>
                <c:pt idx="5">
                  <c:v>-7.4942100941384093E-2</c:v>
                </c:pt>
                <c:pt idx="6">
                  <c:v>-8.9932046461611237E-2</c:v>
                </c:pt>
                <c:pt idx="7">
                  <c:v>-0.10360257984477206</c:v>
                </c:pt>
                <c:pt idx="8">
                  <c:v>-0.11371044623586213</c:v>
                </c:pt>
                <c:pt idx="9">
                  <c:v>-0.14301512366628799</c:v>
                </c:pt>
                <c:pt idx="10">
                  <c:v>-0.13368009213004983</c:v>
                </c:pt>
                <c:pt idx="11">
                  <c:v>-0.12701184928703457</c:v>
                </c:pt>
                <c:pt idx="12">
                  <c:v>-0.15402395279606063</c:v>
                </c:pt>
                <c:pt idx="13">
                  <c:v>-0.1751309878812376</c:v>
                </c:pt>
                <c:pt idx="14">
                  <c:v>-0.19517181593310917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8C6-496C-9E90-3DFFF19BD883}"/>
            </c:ext>
          </c:extLst>
        </c:ser>
        <c:ser>
          <c:idx val="3"/>
          <c:order val="3"/>
          <c:tx>
            <c:strRef>
              <c:f>'fig4'!$E$1</c:f>
              <c:strCache>
                <c:ptCount val="1"/>
                <c:pt idx="0">
                  <c:v>4th (highest income)</c:v>
                </c:pt>
              </c:strCache>
            </c:strRef>
          </c:tx>
          <c:spPr>
            <a:ln>
              <a:solidFill>
                <a:srgbClr val="046C9D"/>
              </a:solidFill>
              <a:prstDash val="solid"/>
            </a:ln>
          </c:spPr>
          <c:marker>
            <c:symbol val="none"/>
          </c:marker>
          <c:cat>
            <c:numRef>
              <c:f>'fig4'!$A$2:$A$16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'fig4'!$E$2:$E$16</c:f>
              <c:numCache>
                <c:formatCode>0%</c:formatCode>
                <c:ptCount val="15"/>
                <c:pt idx="0">
                  <c:v>2.0778325762769612E-2</c:v>
                </c:pt>
                <c:pt idx="1">
                  <c:v>2.615001344794643E-2</c:v>
                </c:pt>
                <c:pt idx="2">
                  <c:v>0</c:v>
                </c:pt>
                <c:pt idx="3">
                  <c:v>-1.9330085374841044E-2</c:v>
                </c:pt>
                <c:pt idx="4">
                  <c:v>-4.5856427297975899E-2</c:v>
                </c:pt>
                <c:pt idx="5">
                  <c:v>-9.6387175296300698E-2</c:v>
                </c:pt>
                <c:pt idx="6">
                  <c:v>-0.10752507132405564</c:v>
                </c:pt>
                <c:pt idx="7">
                  <c:v>-0.12898257188944018</c:v>
                </c:pt>
                <c:pt idx="8">
                  <c:v>-0.15429182115158657</c:v>
                </c:pt>
                <c:pt idx="9">
                  <c:v>-0.18152480450538311</c:v>
                </c:pt>
                <c:pt idx="10">
                  <c:v>-0.223101075050956</c:v>
                </c:pt>
                <c:pt idx="11">
                  <c:v>-0.22352020866076294</c:v>
                </c:pt>
                <c:pt idx="12">
                  <c:v>-0.24107709133402921</c:v>
                </c:pt>
                <c:pt idx="13">
                  <c:v>-0.2733250529178477</c:v>
                </c:pt>
                <c:pt idx="14">
                  <c:v>-0.29610309188621553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8C6-496C-9E90-3DFFF19BD8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7215839"/>
        <c:axId val="1183230223"/>
      </c:lineChart>
      <c:dateAx>
        <c:axId val="1087215839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3469475609649764"/>
              <c:y val="0.79214329922851756"/>
            </c:manualLayout>
          </c:layout>
          <c:overlay val="0"/>
        </c:title>
        <c:numFmt formatCode="mmm\-yy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183230223"/>
        <c:crosses val="autoZero"/>
        <c:auto val="1"/>
        <c:lblOffset val="100"/>
        <c:baseTimeUnit val="months"/>
      </c:dateAx>
      <c:valAx>
        <c:axId val="1183230223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1087215839"/>
        <c:crosses val="autoZero"/>
        <c:crossBetween val="between"/>
      </c:valAx>
      <c:spPr>
        <a:ln w="6350">
          <a:solidFill>
            <a:srgbClr val="00000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0225768458555184"/>
          <c:y val="0.14970486899368093"/>
          <c:w val="0.79548463082889631"/>
          <c:h val="3.4566346650547454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700" b="1">
                <a:latin typeface="Georgia"/>
                <a:ea typeface="Georgia"/>
                <a:cs typeface="Georgia"/>
              </a:defRPr>
            </a:pPr>
            <a:endParaRPr lang="en-US"/>
          </a:p>
        </c:rich>
      </c:tx>
      <c:layout>
        <c:manualLayout>
          <c:xMode val="edge"/>
          <c:yMode val="edge"/>
          <c:x val="8.1874078312233565E-3"/>
          <c:y val="7.804620243003304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11097651255131E-2"/>
          <c:y val="0.25840029877688214"/>
          <c:w val="0.87712396527357162"/>
          <c:h val="0.51674333198468769"/>
        </c:manualLayout>
      </c:layout>
      <c:lineChart>
        <c:grouping val="standard"/>
        <c:varyColors val="0"/>
        <c:ser>
          <c:idx val="1"/>
          <c:order val="1"/>
          <c:tx>
            <c:strRef>
              <c:f>'fig1'!$C$1</c:f>
              <c:strCache>
                <c:ptCount val="1"/>
                <c:pt idx="0">
                  <c:v>business owner- 2019 or later</c:v>
                </c:pt>
              </c:strCache>
            </c:strRef>
          </c:tx>
          <c:spPr>
            <a:ln>
              <a:solidFill>
                <a:srgbClr val="B84645"/>
              </a:solidFill>
              <a:prstDash val="solid"/>
            </a:ln>
          </c:spPr>
          <c:marker>
            <c:symbol val="none"/>
          </c:marker>
          <c:dLbls>
            <c:dLbl>
              <c:idx val="4"/>
              <c:layout>
                <c:manualLayout>
                  <c:x val="-1.0683760683760762E-2"/>
                  <c:y val="5.79710144927536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rgbClr val="B84645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9E-419F-8809-7C4B092A633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'fig1'!$A$2:$A$16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'fig1'!$C$2:$C$16</c:f>
              <c:numCache>
                <c:formatCode>0%</c:formatCode>
                <c:ptCount val="15"/>
                <c:pt idx="0">
                  <c:v>8.7194000000000004E-3</c:v>
                </c:pt>
                <c:pt idx="1">
                  <c:v>6.9610000000000002E-3</c:v>
                </c:pt>
                <c:pt idx="2">
                  <c:v>3.3513000000000002E-3</c:v>
                </c:pt>
                <c:pt idx="3">
                  <c:v>4.9463100000000003E-2</c:v>
                </c:pt>
                <c:pt idx="4">
                  <c:v>0.10696319999999999</c:v>
                </c:pt>
                <c:pt idx="5">
                  <c:v>0.1044855</c:v>
                </c:pt>
                <c:pt idx="6">
                  <c:v>9.4199000000000005E-2</c:v>
                </c:pt>
                <c:pt idx="7">
                  <c:v>8.4751800000000002E-2</c:v>
                </c:pt>
                <c:pt idx="8">
                  <c:v>8.0221500000000001E-2</c:v>
                </c:pt>
                <c:pt idx="9">
                  <c:v>7.02985E-2</c:v>
                </c:pt>
                <c:pt idx="10">
                  <c:v>7.4579900000000005E-2</c:v>
                </c:pt>
                <c:pt idx="11">
                  <c:v>7.3305899999999993E-2</c:v>
                </c:pt>
                <c:pt idx="12">
                  <c:v>6.5341899999999994E-2</c:v>
                </c:pt>
                <c:pt idx="13">
                  <c:v>5.3963999999999998E-2</c:v>
                </c:pt>
                <c:pt idx="14">
                  <c:v>5.4267700000000002E-2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6D-4DF6-BA1D-9C15E04455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4368192"/>
        <c:axId val="764372176"/>
      </c:lineChart>
      <c:lineChart>
        <c:grouping val="standard"/>
        <c:varyColors val="0"/>
        <c:ser>
          <c:idx val="0"/>
          <c:order val="0"/>
          <c:tx>
            <c:strRef>
              <c:f>'fig1'!$B$1</c:f>
              <c:strCache>
                <c:ptCount val="1"/>
                <c:pt idx="0">
                  <c:v>overall</c:v>
                </c:pt>
              </c:strCache>
            </c:strRef>
          </c:tx>
          <c:spPr>
            <a:ln>
              <a:solidFill>
                <a:srgbClr val="61AEEA"/>
              </a:solidFill>
              <a:prstDash val="solid"/>
            </a:ln>
          </c:spPr>
          <c:marker>
            <c:symbol val="none"/>
          </c:marker>
          <c:dLbls>
            <c:dLbl>
              <c:idx val="4"/>
              <c:layout>
                <c:manualLayout>
                  <c:x val="-1.0683760683760762E-2"/>
                  <c:y val="4.47957839262187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rgbClr val="61AEEA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9E-419F-8809-7C4B092A633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'fig1'!$A$2:$A$16</c:f>
              <c:numCache>
                <c:formatCode>mmm\-yy</c:formatCode>
                <c:ptCount val="15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</c:numCache>
            </c:numRef>
          </c:cat>
          <c:val>
            <c:numRef>
              <c:f>'fig1'!$B$2:$B$16</c:f>
              <c:numCache>
                <c:formatCode>0%</c:formatCode>
                <c:ptCount val="15"/>
                <c:pt idx="0">
                  <c:v>4.4206000000000002E-3</c:v>
                </c:pt>
                <c:pt idx="1">
                  <c:v>3.7158E-3</c:v>
                </c:pt>
                <c:pt idx="2">
                  <c:v>1.9478E-3</c:v>
                </c:pt>
                <c:pt idx="3">
                  <c:v>3.6470099999999998E-2</c:v>
                </c:pt>
                <c:pt idx="4">
                  <c:v>7.4694300000000005E-2</c:v>
                </c:pt>
                <c:pt idx="5">
                  <c:v>7.0566699999999996E-2</c:v>
                </c:pt>
                <c:pt idx="6">
                  <c:v>6.08164E-2</c:v>
                </c:pt>
                <c:pt idx="7">
                  <c:v>5.6010200000000003E-2</c:v>
                </c:pt>
                <c:pt idx="8">
                  <c:v>5.4889899999999998E-2</c:v>
                </c:pt>
                <c:pt idx="9">
                  <c:v>5.0021400000000001E-2</c:v>
                </c:pt>
                <c:pt idx="10">
                  <c:v>5.2103999999999998E-2</c:v>
                </c:pt>
                <c:pt idx="11">
                  <c:v>5.2293800000000001E-2</c:v>
                </c:pt>
                <c:pt idx="12">
                  <c:v>4.80055E-2</c:v>
                </c:pt>
                <c:pt idx="13">
                  <c:v>4.2608600000000003E-2</c:v>
                </c:pt>
                <c:pt idx="14">
                  <c:v>4.2832000000000002E-2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6D-4DF6-BA1D-9C15E04455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9577232"/>
        <c:axId val="764378832"/>
      </c:lineChart>
      <c:dateAx>
        <c:axId val="674368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/>
                    <a:ea typeface="Arial"/>
                    <a:cs typeface="Arial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53054080407436355"/>
              <c:y val="0.80656709630486567"/>
            </c:manualLayout>
          </c:layout>
          <c:overlay val="0"/>
        </c:title>
        <c:numFmt formatCode="mmm\-yy" sourceLinked="1"/>
        <c:majorTickMark val="in"/>
        <c:minorTickMark val="none"/>
        <c:tickLblPos val="low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764372176"/>
        <c:crosses val="autoZero"/>
        <c:auto val="1"/>
        <c:lblOffset val="100"/>
        <c:baseTimeUnit val="months"/>
      </c:dateAx>
      <c:valAx>
        <c:axId val="764372176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ln w="6350">
            <a:solidFill>
              <a:srgbClr val="000000"/>
            </a:solidFill>
          </a:ln>
        </c:spPr>
        <c:txPr>
          <a:bodyPr/>
          <a:lstStyle/>
          <a:p>
            <a:pPr>
              <a:defRPr sz="1200" b="0" i="0">
                <a:latin typeface="Arial"/>
                <a:ea typeface="Arial"/>
                <a:cs typeface="Arial"/>
              </a:defRPr>
            </a:pPr>
            <a:endParaRPr lang="en-US"/>
          </a:p>
        </c:txPr>
        <c:crossAx val="674368192"/>
        <c:crosses val="autoZero"/>
        <c:crossBetween val="between"/>
      </c:valAx>
      <c:valAx>
        <c:axId val="764378832"/>
        <c:scaling>
          <c:orientation val="minMax"/>
          <c:max val="0.12000000000000002"/>
          <c:min val="0"/>
        </c:scaling>
        <c:delete val="0"/>
        <c:axPos val="r"/>
        <c:numFmt formatCode="0%" sourceLinked="1"/>
        <c:majorTickMark val="in"/>
        <c:minorTickMark val="none"/>
        <c:tickLblPos val="none"/>
        <c:spPr>
          <a:ln w="6350">
            <a:solidFill>
              <a:srgbClr val="000000"/>
            </a:solidFill>
          </a:ln>
        </c:spPr>
        <c:crossAx val="959577232"/>
        <c:crosses val="max"/>
        <c:crossBetween val="between"/>
        <c:majorUnit val="2.0000000000000004E-2"/>
        <c:minorUnit val="4.000000000000001E-3"/>
      </c:valAx>
      <c:dateAx>
        <c:axId val="959577232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64378832"/>
        <c:crosses val="autoZero"/>
        <c:auto val="1"/>
        <c:lblOffset val="100"/>
        <c:baseTimeUnit val="months"/>
      </c:dateAx>
      <c:spPr>
        <a:ln w="6350">
          <a:solidFill>
            <a:srgbClr val="000000"/>
          </a:solidFill>
          <a:prstDash val="solid"/>
        </a:ln>
      </c:spPr>
    </c:plotArea>
    <c:legend>
      <c:legendPos val="t"/>
      <c:legendEntry>
        <c:idx val="0"/>
        <c:txPr>
          <a:bodyPr/>
          <a:lstStyle/>
          <a:p>
            <a:pPr>
              <a:defRPr sz="1000" baseline="0">
                <a:solidFill>
                  <a:srgbClr val="B84645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000" baseline="0">
                <a:solidFill>
                  <a:srgbClr val="61AEEA"/>
                </a:solidFill>
                <a:latin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24311605005922976"/>
          <c:y val="0.15280678251857635"/>
          <c:w val="0.51376789988154048"/>
          <c:h val="3.3325515965500034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0.00825</cdr:x>
      <cdr:y>0.00762</cdr:y>
    </cdr:from>
    <cdr:to>
      <cdr:x>0.97623</cdr:x>
      <cdr:y>0.08106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DFD1129-FA7D-4028-8724-89415B52ADFC}"/>
            </a:ext>
          </a:extLst>
        </cdr:cNvPr>
        <cdr:cNvSpPr txBox="1"/>
      </cdr:nvSpPr>
      <cdr:spPr>
        <a:xfrm xmlns:a="http://schemas.openxmlformats.org/drawingml/2006/main">
          <a:off x="49035" y="36725"/>
          <a:ext cx="5753277" cy="353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sz="1700" b="0" dirty="0">
              <a:latin typeface="Georgia" panose="02040502050405020303" pitchFamily="18" charset="0"/>
            </a:rPr>
            <a:t>Forbearance entry, exit, and overall rate</a:t>
          </a:r>
        </a:p>
      </cdr:txBody>
    </cdr:sp>
  </cdr:relSizeAnchor>
  <cdr:relSizeAnchor xmlns:cdr="http://schemas.openxmlformats.org/drawingml/2006/chartDrawing">
    <cdr:from>
      <cdr:x>0.02577</cdr:x>
      <cdr:y>0.09416</cdr:y>
    </cdr:from>
    <cdr:to>
      <cdr:x>0.97423</cdr:x>
      <cdr:y>0.13423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EABBC11-4236-4A69-A623-1E8F5574B179}"/>
            </a:ext>
          </a:extLst>
        </cdr:cNvPr>
        <cdr:cNvSpPr txBox="1"/>
      </cdr:nvSpPr>
      <cdr:spPr>
        <a:xfrm xmlns:a="http://schemas.openxmlformats.org/drawingml/2006/main">
          <a:off x="153166" y="453834"/>
          <a:ext cx="5637267" cy="1931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200" b="0" dirty="0">
              <a:latin typeface="Georgia" panose="02040502050405020303" pitchFamily="18" charset="0"/>
            </a:rPr>
            <a:t>% of loans</a:t>
          </a:r>
        </a:p>
      </cdr:txBody>
    </cdr:sp>
  </cdr:relSizeAnchor>
  <cdr:relSizeAnchor xmlns:cdr="http://schemas.openxmlformats.org/drawingml/2006/chartDrawing">
    <cdr:from>
      <cdr:x>0.00627</cdr:x>
      <cdr:y>0.94605</cdr:y>
    </cdr:from>
    <cdr:to>
      <cdr:x>0.95473</cdr:x>
      <cdr:y>0.98202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A35D82C-A4B7-4343-81A0-D249C752F84A}"/>
            </a:ext>
          </a:extLst>
        </cdr:cNvPr>
        <cdr:cNvSpPr txBox="1"/>
      </cdr:nvSpPr>
      <cdr:spPr>
        <a:xfrm xmlns:a="http://schemas.openxmlformats.org/drawingml/2006/main">
          <a:off x="37278" y="4559606"/>
          <a:ext cx="5637267" cy="17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Source:  New York Fed Consumer Credit Panel / Equifax</a:t>
          </a:r>
        </a:p>
      </cdr:txBody>
    </cdr:sp>
  </cdr:relSizeAnchor>
  <cdr:relSizeAnchor xmlns:cdr="http://schemas.openxmlformats.org/drawingml/2006/chartDrawing">
    <cdr:from>
      <cdr:x>0.00825</cdr:x>
      <cdr:y>0.15976</cdr:y>
    </cdr:from>
    <cdr:to>
      <cdr:x>0.03824</cdr:x>
      <cdr:y>0.20016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7E608BB7-2402-46AD-9C16-B3D8415DE003}"/>
            </a:ext>
          </a:extLst>
        </cdr:cNvPr>
        <cdr:cNvSpPr txBox="1"/>
      </cdr:nvSpPr>
      <cdr:spPr>
        <a:xfrm xmlns:a="http://schemas.openxmlformats.org/drawingml/2006/main">
          <a:off x="50800" y="1065221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0.00826</cdr:x>
      <cdr:y>0.00762</cdr:y>
    </cdr:from>
    <cdr:to>
      <cdr:x>0.95769</cdr:x>
      <cdr:y>0.08106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3B9B7B0-69F7-42AB-9D0C-F140F889DC38}"/>
            </a:ext>
          </a:extLst>
        </cdr:cNvPr>
        <cdr:cNvSpPr txBox="1"/>
      </cdr:nvSpPr>
      <cdr:spPr>
        <a:xfrm xmlns:a="http://schemas.openxmlformats.org/drawingml/2006/main">
          <a:off x="49094" y="36726"/>
          <a:ext cx="5643032" cy="353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700" dirty="0">
              <a:latin typeface="Georgia" panose="02040502050405020303" pitchFamily="18" charset="0"/>
            </a:rPr>
            <a:t>% of mortgagors ever in forbearance</a:t>
          </a:r>
        </a:p>
      </cdr:txBody>
    </cdr:sp>
  </cdr:relSizeAnchor>
  <cdr:relSizeAnchor xmlns:cdr="http://schemas.openxmlformats.org/drawingml/2006/chartDrawing">
    <cdr:from>
      <cdr:x>0.01651</cdr:x>
      <cdr:y>0.09577</cdr:y>
    </cdr:from>
    <cdr:to>
      <cdr:x>0.96594</cdr:x>
      <cdr:y>0.15324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FD4C47A-E289-4935-A66E-3148EC375E6B}"/>
            </a:ext>
          </a:extLst>
        </cdr:cNvPr>
        <cdr:cNvSpPr txBox="1"/>
      </cdr:nvSpPr>
      <cdr:spPr>
        <a:xfrm xmlns:a="http://schemas.openxmlformats.org/drawingml/2006/main">
          <a:off x="98129" y="461578"/>
          <a:ext cx="5643032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200" dirty="0">
              <a:latin typeface="Georgia" panose="02040502050405020303" pitchFamily="18" charset="0"/>
            </a:rPr>
            <a:t>(March 2020 or after)</a:t>
          </a:r>
        </a:p>
      </cdr:txBody>
    </cdr:sp>
  </cdr:relSizeAnchor>
  <cdr:relSizeAnchor xmlns:cdr="http://schemas.openxmlformats.org/drawingml/2006/chartDrawing">
    <cdr:from>
      <cdr:x>0.00187</cdr:x>
      <cdr:y>0.94605</cdr:y>
    </cdr:from>
    <cdr:to>
      <cdr:x>0.9513</cdr:x>
      <cdr:y>0.98202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3BE3C078-EA24-417E-852B-7768D3A2B6D0}"/>
            </a:ext>
          </a:extLst>
        </cdr:cNvPr>
        <cdr:cNvSpPr txBox="1"/>
      </cdr:nvSpPr>
      <cdr:spPr>
        <a:xfrm xmlns:a="http://schemas.openxmlformats.org/drawingml/2006/main">
          <a:off x="11112" y="4559606"/>
          <a:ext cx="5643032" cy="17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Source:  New York Fed Consumer Credit Panel / Equifax; Equifax Commercial Database</a:t>
          </a:r>
        </a:p>
      </cdr:txBody>
    </cdr:sp>
  </cdr:relSizeAnchor>
  <cdr:relSizeAnchor xmlns:cdr="http://schemas.openxmlformats.org/drawingml/2006/chartDrawing">
    <cdr:from>
      <cdr:x>0.01651</cdr:x>
      <cdr:y>0.83098</cdr:y>
    </cdr:from>
    <cdr:to>
      <cdr:x>0.96594</cdr:x>
      <cdr:y>0.86694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BCD20014-2E1A-40F3-B4DB-2C6FFE8A03BE}"/>
            </a:ext>
          </a:extLst>
        </cdr:cNvPr>
        <cdr:cNvSpPr txBox="1"/>
      </cdr:nvSpPr>
      <cdr:spPr>
        <a:xfrm xmlns:a="http://schemas.openxmlformats.org/drawingml/2006/main">
          <a:off x="101600" y="5540526"/>
          <a:ext cx="5842000" cy="239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endParaRPr lang="en-US" sz="1000" b="0">
            <a:solidFill>
              <a:srgbClr val="42515A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0.00826</cdr:x>
      <cdr:y>0.19691</cdr:y>
    </cdr:from>
    <cdr:to>
      <cdr:x>0.03828</cdr:x>
      <cdr:y>0.23731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F61E4385-9D29-44D5-9C75-0D042AA76DF3}"/>
            </a:ext>
          </a:extLst>
        </cdr:cNvPr>
        <cdr:cNvSpPr txBox="1"/>
      </cdr:nvSpPr>
      <cdr:spPr>
        <a:xfrm xmlns:a="http://schemas.openxmlformats.org/drawingml/2006/main">
          <a:off x="50800" y="1312917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0.00823</cdr:x>
      <cdr:y>0.00762</cdr:y>
    </cdr:from>
    <cdr:to>
      <cdr:x>0.95473</cdr:x>
      <cdr:y>0.08106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1ED27CB-578B-4A02-94F8-87065A69F0CD}"/>
            </a:ext>
          </a:extLst>
        </cdr:cNvPr>
        <cdr:cNvSpPr txBox="1"/>
      </cdr:nvSpPr>
      <cdr:spPr>
        <a:xfrm xmlns:a="http://schemas.openxmlformats.org/drawingml/2006/main">
          <a:off x="48916" y="36726"/>
          <a:ext cx="5625617" cy="353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700" dirty="0">
              <a:latin typeface="Georgia" panose="02040502050405020303" pitchFamily="18" charset="0"/>
            </a:rPr>
            <a:t>Percent change in HELOC balances since February 2020</a:t>
          </a:r>
        </a:p>
      </cdr:txBody>
    </cdr:sp>
  </cdr:relSizeAnchor>
  <cdr:relSizeAnchor xmlns:cdr="http://schemas.openxmlformats.org/drawingml/2006/chartDrawing">
    <cdr:from>
      <cdr:x>0.02675</cdr:x>
      <cdr:y>0.94605</cdr:y>
    </cdr:from>
    <cdr:to>
      <cdr:x>0.97325</cdr:x>
      <cdr:y>0.98202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CAFBC2CF-7D46-4A91-ADFD-6A56E0FF577B}"/>
            </a:ext>
          </a:extLst>
        </cdr:cNvPr>
        <cdr:cNvSpPr txBox="1"/>
      </cdr:nvSpPr>
      <cdr:spPr>
        <a:xfrm xmlns:a="http://schemas.openxmlformats.org/drawingml/2006/main">
          <a:off x="158991" y="4559606"/>
          <a:ext cx="5625617" cy="17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Source:  New York Fed Consumer Credit Panel / Equifax; Equifax Commercial Database</a:t>
          </a:r>
        </a:p>
      </cdr:txBody>
    </cdr:sp>
  </cdr:relSizeAnchor>
  <cdr:relSizeAnchor xmlns:cdr="http://schemas.openxmlformats.org/drawingml/2006/chartDrawing">
    <cdr:from>
      <cdr:x>0.01646</cdr:x>
      <cdr:y>0.83098</cdr:y>
    </cdr:from>
    <cdr:to>
      <cdr:x>0.96296</cdr:x>
      <cdr:y>0.86694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68F3C77F-313C-4647-B55D-96DEF0AD9114}"/>
            </a:ext>
          </a:extLst>
        </cdr:cNvPr>
        <cdr:cNvSpPr txBox="1"/>
      </cdr:nvSpPr>
      <cdr:spPr>
        <a:xfrm xmlns:a="http://schemas.openxmlformats.org/drawingml/2006/main">
          <a:off x="101600" y="5540526"/>
          <a:ext cx="5842000" cy="239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endParaRPr lang="en-US" sz="1000" b="0">
            <a:solidFill>
              <a:srgbClr val="42515A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0.00823</cdr:x>
      <cdr:y>0.19691</cdr:y>
    </cdr:from>
    <cdr:to>
      <cdr:x>0.03816</cdr:x>
      <cdr:y>0.23731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3D0102EF-ED4D-49B3-88D5-BD5A7958F876}"/>
            </a:ext>
          </a:extLst>
        </cdr:cNvPr>
        <cdr:cNvSpPr txBox="1"/>
      </cdr:nvSpPr>
      <cdr:spPr>
        <a:xfrm xmlns:a="http://schemas.openxmlformats.org/drawingml/2006/main">
          <a:off x="50800" y="1312917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0.00826</cdr:x>
      <cdr:y>0.00762</cdr:y>
    </cdr:from>
    <cdr:to>
      <cdr:x>0.95769</cdr:x>
      <cdr:y>0.13534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01DE51F-37D7-417A-8B5C-18D5C35FDF1A}"/>
            </a:ext>
          </a:extLst>
        </cdr:cNvPr>
        <cdr:cNvSpPr txBox="1"/>
      </cdr:nvSpPr>
      <cdr:spPr>
        <a:xfrm xmlns:a="http://schemas.openxmlformats.org/drawingml/2006/main">
          <a:off x="49094" y="36726"/>
          <a:ext cx="5643032" cy="6155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700" dirty="0">
              <a:latin typeface="Georgia" panose="02040502050405020303" pitchFamily="18" charset="0"/>
            </a:rPr>
            <a:t>% of non-mortgage balances (on personal accounts) 90+ days past due</a:t>
          </a:r>
        </a:p>
      </cdr:txBody>
    </cdr:sp>
  </cdr:relSizeAnchor>
  <cdr:relSizeAnchor xmlns:cdr="http://schemas.openxmlformats.org/drawingml/2006/chartDrawing">
    <cdr:from>
      <cdr:x>0</cdr:x>
      <cdr:y>0.94605</cdr:y>
    </cdr:from>
    <cdr:to>
      <cdr:x>0.94943</cdr:x>
      <cdr:y>0.98202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DD84028C-7A93-44A2-9B7C-41DC6B3EAF35}"/>
            </a:ext>
          </a:extLst>
        </cdr:cNvPr>
        <cdr:cNvSpPr txBox="1"/>
      </cdr:nvSpPr>
      <cdr:spPr>
        <a:xfrm xmlns:a="http://schemas.openxmlformats.org/drawingml/2006/main">
          <a:off x="-6084888" y="4559606"/>
          <a:ext cx="5643032" cy="17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Source: New York Fed Consumer Credit Panel / Equifax; Equifax Commercial Database</a:t>
          </a:r>
        </a:p>
      </cdr:txBody>
    </cdr:sp>
  </cdr:relSizeAnchor>
  <cdr:relSizeAnchor xmlns:cdr="http://schemas.openxmlformats.org/drawingml/2006/chartDrawing">
    <cdr:from>
      <cdr:x>0.01651</cdr:x>
      <cdr:y>0.83098</cdr:y>
    </cdr:from>
    <cdr:to>
      <cdr:x>0.96594</cdr:x>
      <cdr:y>0.86694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AE5390C2-9FA2-44C5-8FDB-D39BEB5396FF}"/>
            </a:ext>
          </a:extLst>
        </cdr:cNvPr>
        <cdr:cNvSpPr txBox="1"/>
      </cdr:nvSpPr>
      <cdr:spPr>
        <a:xfrm xmlns:a="http://schemas.openxmlformats.org/drawingml/2006/main">
          <a:off x="101600" y="5540526"/>
          <a:ext cx="5842000" cy="239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endParaRPr lang="en-US" sz="1000" b="0">
            <a:solidFill>
              <a:srgbClr val="42515A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0.00826</cdr:x>
      <cdr:y>0.19691</cdr:y>
    </cdr:from>
    <cdr:to>
      <cdr:x>0.03828</cdr:x>
      <cdr:y>0.23731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D9544B9B-0777-4090-9100-90F3523FBB78}"/>
            </a:ext>
          </a:extLst>
        </cdr:cNvPr>
        <cdr:cNvSpPr txBox="1"/>
      </cdr:nvSpPr>
      <cdr:spPr>
        <a:xfrm xmlns:a="http://schemas.openxmlformats.org/drawingml/2006/main">
          <a:off x="50800" y="1312917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0.00187</cdr:x>
      <cdr:y>0.00762</cdr:y>
    </cdr:from>
    <cdr:to>
      <cdr:x>0.95769</cdr:x>
      <cdr:y>0.08106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036E0D8-E286-44C4-8755-C16EF5191091}"/>
            </a:ext>
          </a:extLst>
        </cdr:cNvPr>
        <cdr:cNvSpPr txBox="1"/>
      </cdr:nvSpPr>
      <cdr:spPr>
        <a:xfrm xmlns:a="http://schemas.openxmlformats.org/drawingml/2006/main">
          <a:off x="11112" y="36725"/>
          <a:ext cx="5681014" cy="353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sz="1700" b="0" dirty="0">
              <a:latin typeface="Georgia" panose="02040502050405020303" pitchFamily="18" charset="0"/>
            </a:rPr>
            <a:t>Forbearance Duration Distribution as of March 2021</a:t>
          </a:r>
        </a:p>
      </cdr:txBody>
    </cdr:sp>
  </cdr:relSizeAnchor>
  <cdr:relSizeAnchor xmlns:cdr="http://schemas.openxmlformats.org/drawingml/2006/chartDrawing">
    <cdr:from>
      <cdr:x>0.02529</cdr:x>
      <cdr:y>0.08141</cdr:y>
    </cdr:from>
    <cdr:to>
      <cdr:x>0.97471</cdr:x>
      <cdr:y>0.13888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A8D68FB-5B4C-441B-B5FF-E461C53D6037}"/>
            </a:ext>
          </a:extLst>
        </cdr:cNvPr>
        <cdr:cNvSpPr txBox="1"/>
      </cdr:nvSpPr>
      <cdr:spPr>
        <a:xfrm xmlns:a="http://schemas.openxmlformats.org/drawingml/2006/main">
          <a:off x="150284" y="392373"/>
          <a:ext cx="5643032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200" b="0" dirty="0">
              <a:latin typeface="Georgia" panose="02040502050405020303" pitchFamily="18" charset="0"/>
            </a:rPr>
            <a:t>% of mortgages in forbearance</a:t>
          </a:r>
        </a:p>
      </cdr:txBody>
    </cdr:sp>
  </cdr:relSizeAnchor>
  <cdr:relSizeAnchor xmlns:cdr="http://schemas.openxmlformats.org/drawingml/2006/chartDrawing">
    <cdr:from>
      <cdr:x>0.01971</cdr:x>
      <cdr:y>0.91071</cdr:y>
    </cdr:from>
    <cdr:to>
      <cdr:x>0.97471</cdr:x>
      <cdr:y>0.9618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2C3AFB4F-66C5-4825-A3BB-C6142E908D93}"/>
            </a:ext>
          </a:extLst>
        </cdr:cNvPr>
        <cdr:cNvSpPr txBox="1"/>
      </cdr:nvSpPr>
      <cdr:spPr>
        <a:xfrm xmlns:a="http://schemas.openxmlformats.org/drawingml/2006/main">
          <a:off x="117129" y="4389325"/>
          <a:ext cx="5676187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Source:  New York Fed Consumer Credit Panel / Equifax</a:t>
          </a:r>
        </a:p>
      </cdr:txBody>
    </cdr:sp>
  </cdr:relSizeAnchor>
  <cdr:relSizeAnchor xmlns:cdr="http://schemas.openxmlformats.org/drawingml/2006/chartDrawing">
    <cdr:from>
      <cdr:x>0.01651</cdr:x>
      <cdr:y>0.84379</cdr:y>
    </cdr:from>
    <cdr:to>
      <cdr:x>0.96594</cdr:x>
      <cdr:y>0.87977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1AF4B390-D93A-4038-B2B2-AF18645422C2}"/>
            </a:ext>
          </a:extLst>
        </cdr:cNvPr>
        <cdr:cNvSpPr txBox="1"/>
      </cdr:nvSpPr>
      <cdr:spPr>
        <a:xfrm xmlns:a="http://schemas.openxmlformats.org/drawingml/2006/main">
          <a:off x="101600" y="5623280"/>
          <a:ext cx="5842000" cy="239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endParaRPr lang="en-US" sz="1000" b="0">
            <a:solidFill>
              <a:srgbClr val="42515A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0.00826</cdr:x>
      <cdr:y>0.16178</cdr:y>
    </cdr:from>
    <cdr:to>
      <cdr:x>0.03828</cdr:x>
      <cdr:y>0.2022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C5E17E87-A690-46C2-9A41-38CAC5E74122}"/>
            </a:ext>
          </a:extLst>
        </cdr:cNvPr>
        <cdr:cNvSpPr txBox="1"/>
      </cdr:nvSpPr>
      <cdr:spPr>
        <a:xfrm xmlns:a="http://schemas.openxmlformats.org/drawingml/2006/main">
          <a:off x="50800" y="1078171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0.00826</cdr:x>
      <cdr:y>0.00762</cdr:y>
    </cdr:from>
    <cdr:to>
      <cdr:x>0.95769</cdr:x>
      <cdr:y>0.08106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B4E677D-6648-46BE-AEAF-701C63F29AE7}"/>
            </a:ext>
          </a:extLst>
        </cdr:cNvPr>
        <cdr:cNvSpPr txBox="1"/>
      </cdr:nvSpPr>
      <cdr:spPr>
        <a:xfrm xmlns:a="http://schemas.openxmlformats.org/drawingml/2006/main">
          <a:off x="49094" y="36726"/>
          <a:ext cx="5643032" cy="353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1700" dirty="0">
              <a:latin typeface="Georgia" panose="02040502050405020303" pitchFamily="18" charset="0"/>
            </a:rPr>
            <a:t>neighborhood income</a:t>
          </a:r>
        </a:p>
      </cdr:txBody>
    </cdr:sp>
  </cdr:relSizeAnchor>
  <cdr:relSizeAnchor xmlns:cdr="http://schemas.openxmlformats.org/drawingml/2006/chartDrawing">
    <cdr:from>
      <cdr:x>0.01651</cdr:x>
      <cdr:y>0.7942</cdr:y>
    </cdr:from>
    <cdr:to>
      <cdr:x>0.96594</cdr:x>
      <cdr:y>0.83019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6E1E9BAD-D2E6-43C8-B3B5-9019ED417CBA}"/>
            </a:ext>
          </a:extLst>
        </cdr:cNvPr>
        <cdr:cNvSpPr txBox="1"/>
      </cdr:nvSpPr>
      <cdr:spPr>
        <a:xfrm xmlns:a="http://schemas.openxmlformats.org/drawingml/2006/main">
          <a:off x="101600" y="5292830"/>
          <a:ext cx="5842000" cy="239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endParaRPr lang="en-US" sz="1000" b="0">
            <a:solidFill>
              <a:srgbClr val="42515A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0.00826</cdr:x>
      <cdr:y>0.15984</cdr:y>
    </cdr:from>
    <cdr:to>
      <cdr:x>0.03828</cdr:x>
      <cdr:y>0.20026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6E6F87C1-E5E0-4495-9332-65AD86EDE7D9}"/>
            </a:ext>
          </a:extLst>
        </cdr:cNvPr>
        <cdr:cNvSpPr txBox="1"/>
      </cdr:nvSpPr>
      <cdr:spPr>
        <a:xfrm xmlns:a="http://schemas.openxmlformats.org/drawingml/2006/main">
          <a:off x="50800" y="1065221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0.00826</cdr:x>
      <cdr:y>0.00762</cdr:y>
    </cdr:from>
    <cdr:to>
      <cdr:x>0.95769</cdr:x>
      <cdr:y>0.08106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9A5DBD9-A07C-4503-93AA-3DC71EC4962B}"/>
            </a:ext>
          </a:extLst>
        </cdr:cNvPr>
        <cdr:cNvSpPr txBox="1"/>
      </cdr:nvSpPr>
      <cdr:spPr>
        <a:xfrm xmlns:a="http://schemas.openxmlformats.org/drawingml/2006/main">
          <a:off x="49094" y="36726"/>
          <a:ext cx="5643032" cy="353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1700" b="0" dirty="0">
              <a:latin typeface="Georgia" panose="02040502050405020303" pitchFamily="18" charset="0"/>
            </a:rPr>
            <a:t>pre-pandemic credit score</a:t>
          </a:r>
        </a:p>
      </cdr:txBody>
    </cdr:sp>
  </cdr:relSizeAnchor>
  <cdr:relSizeAnchor xmlns:cdr="http://schemas.openxmlformats.org/drawingml/2006/chartDrawing">
    <cdr:from>
      <cdr:x>0.00826</cdr:x>
      <cdr:y>0.15984</cdr:y>
    </cdr:from>
    <cdr:to>
      <cdr:x>0.03828</cdr:x>
      <cdr:y>0.20026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B5F64091-E84F-46C9-8E32-F16FC0CB098A}"/>
            </a:ext>
          </a:extLst>
        </cdr:cNvPr>
        <cdr:cNvSpPr txBox="1"/>
      </cdr:nvSpPr>
      <cdr:spPr>
        <a:xfrm xmlns:a="http://schemas.openxmlformats.org/drawingml/2006/main">
          <a:off x="50800" y="1065221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0.00187</cdr:x>
      <cdr:y>0.00762</cdr:y>
    </cdr:from>
    <cdr:to>
      <cdr:x>0.9567</cdr:x>
      <cdr:y>0.08106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A4FF4E-8125-4805-A8ED-B2489FF4D94F}"/>
            </a:ext>
          </a:extLst>
        </cdr:cNvPr>
        <cdr:cNvSpPr txBox="1"/>
      </cdr:nvSpPr>
      <cdr:spPr>
        <a:xfrm xmlns:a="http://schemas.openxmlformats.org/drawingml/2006/main">
          <a:off x="11113" y="36726"/>
          <a:ext cx="5675130" cy="353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sz="1700" b="0" dirty="0">
              <a:latin typeface="Georgia" panose="02040502050405020303" pitchFamily="18" charset="0"/>
            </a:rPr>
            <a:t>Average credit score among mortgagors</a:t>
          </a:r>
        </a:p>
      </cdr:txBody>
    </cdr:sp>
  </cdr:relSizeAnchor>
  <cdr:relSizeAnchor xmlns:cdr="http://schemas.openxmlformats.org/drawingml/2006/chartDrawing">
    <cdr:from>
      <cdr:x>0.00627</cdr:x>
      <cdr:y>0.91629</cdr:y>
    </cdr:from>
    <cdr:to>
      <cdr:x>0.95473</cdr:x>
      <cdr:y>0.95226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B47271D-4BAE-4E3D-BF22-875415051E4F}"/>
            </a:ext>
          </a:extLst>
        </cdr:cNvPr>
        <cdr:cNvSpPr txBox="1"/>
      </cdr:nvSpPr>
      <cdr:spPr>
        <a:xfrm xmlns:a="http://schemas.openxmlformats.org/drawingml/2006/main">
          <a:off x="37278" y="4416194"/>
          <a:ext cx="5637267" cy="17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>
              <a:solidFill>
                <a:srgbClr val="42515A"/>
              </a:solidFill>
              <a:latin typeface="Arial" panose="020B0604020202020204" pitchFamily="34" charset="0"/>
            </a:rPr>
            <a:t>Source:  New York Fed Consumer Credit Panel / Equifax; </a:t>
          </a:r>
        </a:p>
      </cdr:txBody>
    </cdr:sp>
  </cdr:relSizeAnchor>
  <cdr:relSizeAnchor xmlns:cdr="http://schemas.openxmlformats.org/drawingml/2006/chartDrawing">
    <cdr:from>
      <cdr:x>0.00627</cdr:x>
      <cdr:y>0.95988</cdr:y>
    </cdr:from>
    <cdr:to>
      <cdr:x>0.95473</cdr:x>
      <cdr:y>0.99584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013DD3DD-9C89-42B2-BB93-0888D10FB622}"/>
            </a:ext>
          </a:extLst>
        </cdr:cNvPr>
        <cdr:cNvSpPr txBox="1"/>
      </cdr:nvSpPr>
      <cdr:spPr>
        <a:xfrm xmlns:a="http://schemas.openxmlformats.org/drawingml/2006/main">
          <a:off x="37278" y="4626283"/>
          <a:ext cx="5637267" cy="173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Note: Credit score is Equifax Risk Score 3.0</a:t>
          </a:r>
        </a:p>
      </cdr:txBody>
    </cdr:sp>
  </cdr:relSizeAnchor>
  <cdr:relSizeAnchor xmlns:cdr="http://schemas.openxmlformats.org/drawingml/2006/chartDrawing">
    <cdr:from>
      <cdr:x>0.00825</cdr:x>
      <cdr:y>0.16171</cdr:y>
    </cdr:from>
    <cdr:to>
      <cdr:x>0.03824</cdr:x>
      <cdr:y>0.20211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099156B5-4C29-4D90-B3AD-A4F02A79AAC5}"/>
            </a:ext>
          </a:extLst>
        </cdr:cNvPr>
        <cdr:cNvSpPr txBox="1"/>
      </cdr:nvSpPr>
      <cdr:spPr>
        <a:xfrm xmlns:a="http://schemas.openxmlformats.org/drawingml/2006/main">
          <a:off x="50800" y="1078171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0.00187</cdr:x>
      <cdr:y>0.00762</cdr:y>
    </cdr:from>
    <cdr:to>
      <cdr:x>0.9567</cdr:x>
      <cdr:y>0.08106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3B478A8-4F86-4DA7-B755-C2AF25B2A6AD}"/>
            </a:ext>
          </a:extLst>
        </cdr:cNvPr>
        <cdr:cNvSpPr txBox="1"/>
      </cdr:nvSpPr>
      <cdr:spPr>
        <a:xfrm xmlns:a="http://schemas.openxmlformats.org/drawingml/2006/main">
          <a:off x="11113" y="36726"/>
          <a:ext cx="5675130" cy="353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sz="1700" b="0" dirty="0">
              <a:latin typeface="Georgia" panose="02040502050405020303" pitchFamily="18" charset="0"/>
            </a:rPr>
            <a:t>Mortgage forbearance rate by loan type</a:t>
          </a:r>
        </a:p>
      </cdr:txBody>
    </cdr:sp>
  </cdr:relSizeAnchor>
  <cdr:relSizeAnchor xmlns:cdr="http://schemas.openxmlformats.org/drawingml/2006/chartDrawing">
    <cdr:from>
      <cdr:x>0.02577</cdr:x>
      <cdr:y>0.09031</cdr:y>
    </cdr:from>
    <cdr:to>
      <cdr:x>0.97423</cdr:x>
      <cdr:y>0.13038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EB68E90-D927-4F84-A264-481D18ACBE58}"/>
            </a:ext>
          </a:extLst>
        </cdr:cNvPr>
        <cdr:cNvSpPr txBox="1"/>
      </cdr:nvSpPr>
      <cdr:spPr>
        <a:xfrm xmlns:a="http://schemas.openxmlformats.org/drawingml/2006/main">
          <a:off x="153166" y="435249"/>
          <a:ext cx="5637267" cy="1931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200" b="0" dirty="0">
              <a:latin typeface="Georgia" panose="02040502050405020303" pitchFamily="18" charset="0"/>
            </a:rPr>
            <a:t>% of loans</a:t>
          </a:r>
        </a:p>
      </cdr:txBody>
    </cdr:sp>
  </cdr:relSizeAnchor>
  <cdr:relSizeAnchor xmlns:cdr="http://schemas.openxmlformats.org/drawingml/2006/chartDrawing">
    <cdr:from>
      <cdr:x>0.00627</cdr:x>
      <cdr:y>0.96202</cdr:y>
    </cdr:from>
    <cdr:to>
      <cdr:x>0.95473</cdr:x>
      <cdr:y>0.99799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2FC9055D-BAC4-46AC-A72D-86A508B2005E}"/>
            </a:ext>
          </a:extLst>
        </cdr:cNvPr>
        <cdr:cNvSpPr txBox="1"/>
      </cdr:nvSpPr>
      <cdr:spPr>
        <a:xfrm xmlns:a="http://schemas.openxmlformats.org/drawingml/2006/main">
          <a:off x="37278" y="4636605"/>
          <a:ext cx="5637267" cy="17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Source:  New York Fed Consumer Credit Panel / Equifax</a:t>
          </a:r>
        </a:p>
      </cdr:txBody>
    </cdr:sp>
  </cdr:relSizeAnchor>
  <cdr:relSizeAnchor xmlns:cdr="http://schemas.openxmlformats.org/drawingml/2006/chartDrawing">
    <cdr:from>
      <cdr:x>0.01649</cdr:x>
      <cdr:y>0.79577</cdr:y>
    </cdr:from>
    <cdr:to>
      <cdr:x>0.96495</cdr:x>
      <cdr:y>0.83173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BF782767-3D90-48EF-9822-E87546E6086A}"/>
            </a:ext>
          </a:extLst>
        </cdr:cNvPr>
        <cdr:cNvSpPr txBox="1"/>
      </cdr:nvSpPr>
      <cdr:spPr>
        <a:xfrm xmlns:a="http://schemas.openxmlformats.org/drawingml/2006/main">
          <a:off x="101600" y="5305780"/>
          <a:ext cx="5842000" cy="239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endParaRPr lang="en-US" sz="1000" b="0">
            <a:solidFill>
              <a:srgbClr val="42515A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0.00825</cdr:x>
      <cdr:y>0.16171</cdr:y>
    </cdr:from>
    <cdr:to>
      <cdr:x>0.03824</cdr:x>
      <cdr:y>0.20211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DC42EDD4-3703-4E01-B677-2CA592E5DDB6}"/>
            </a:ext>
          </a:extLst>
        </cdr:cNvPr>
        <cdr:cNvSpPr txBox="1"/>
      </cdr:nvSpPr>
      <cdr:spPr>
        <a:xfrm xmlns:a="http://schemas.openxmlformats.org/drawingml/2006/main">
          <a:off x="50800" y="1078171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0.00825</cdr:x>
      <cdr:y>0.00762</cdr:y>
    </cdr:from>
    <cdr:to>
      <cdr:x>0.9567</cdr:x>
      <cdr:y>0.13534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680D95-3C09-4029-A7F6-4B296AE70905}"/>
            </a:ext>
          </a:extLst>
        </cdr:cNvPr>
        <cdr:cNvSpPr txBox="1"/>
      </cdr:nvSpPr>
      <cdr:spPr>
        <a:xfrm xmlns:a="http://schemas.openxmlformats.org/drawingml/2006/main">
          <a:off x="49035" y="36726"/>
          <a:ext cx="5637207" cy="6155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700" b="0" dirty="0">
              <a:latin typeface="Georgia" panose="02040502050405020303" pitchFamily="18" charset="0"/>
            </a:rPr>
            <a:t>% of mortgages in forbearance by </a:t>
          </a:r>
          <a:r>
            <a:rPr lang="en-US" sz="1700" b="0" dirty="0" err="1">
              <a:latin typeface="Georgia" panose="02040502050405020303" pitchFamily="18" charset="0"/>
            </a:rPr>
            <a:t>zipcode</a:t>
          </a:r>
          <a:r>
            <a:rPr lang="en-US" sz="1700" b="0" dirty="0">
              <a:latin typeface="Georgia" panose="02040502050405020303" pitchFamily="18" charset="0"/>
            </a:rPr>
            <a:t> income quartiles</a:t>
          </a:r>
        </a:p>
      </cdr:txBody>
    </cdr:sp>
  </cdr:relSizeAnchor>
  <cdr:relSizeAnchor xmlns:cdr="http://schemas.openxmlformats.org/drawingml/2006/chartDrawing">
    <cdr:from>
      <cdr:x>0.01649</cdr:x>
      <cdr:y>0.79577</cdr:y>
    </cdr:from>
    <cdr:to>
      <cdr:x>0.96495</cdr:x>
      <cdr:y>0.83173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102E22A2-D8C4-42F6-AEAD-87DA2BD40F77}"/>
            </a:ext>
          </a:extLst>
        </cdr:cNvPr>
        <cdr:cNvSpPr txBox="1"/>
      </cdr:nvSpPr>
      <cdr:spPr>
        <a:xfrm xmlns:a="http://schemas.openxmlformats.org/drawingml/2006/main">
          <a:off x="101600" y="5305780"/>
          <a:ext cx="5842000" cy="239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endParaRPr lang="en-US" sz="1000" b="0">
            <a:solidFill>
              <a:srgbClr val="42515A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0.00825</cdr:x>
      <cdr:y>0.16171</cdr:y>
    </cdr:from>
    <cdr:to>
      <cdr:x>0.03824</cdr:x>
      <cdr:y>0.20211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9836329E-DF26-4B18-8888-02AB76CBA69B}"/>
            </a:ext>
          </a:extLst>
        </cdr:cNvPr>
        <cdr:cNvSpPr txBox="1"/>
      </cdr:nvSpPr>
      <cdr:spPr>
        <a:xfrm xmlns:a="http://schemas.openxmlformats.org/drawingml/2006/main">
          <a:off x="50800" y="1078171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0.00825</cdr:x>
      <cdr:y>0.00762</cdr:y>
    </cdr:from>
    <cdr:to>
      <cdr:x>0.9567</cdr:x>
      <cdr:y>0.09577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4F3F37B-73C7-4233-9F1C-A7808396AF78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5842000" cy="587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700" b="0">
              <a:latin typeface="Georgia" panose="02040502050405020303" pitchFamily="18" charset="0"/>
            </a:rPr>
            <a:t>Mortgage forbearance rate by pre-pandemic delinquency status</a:t>
          </a:r>
        </a:p>
      </cdr:txBody>
    </cdr:sp>
  </cdr:relSizeAnchor>
  <cdr:relSizeAnchor xmlns:cdr="http://schemas.openxmlformats.org/drawingml/2006/chartDrawing">
    <cdr:from>
      <cdr:x>0.01649</cdr:x>
      <cdr:y>0.09577</cdr:y>
    </cdr:from>
    <cdr:to>
      <cdr:x>0.96495</cdr:x>
      <cdr:y>0.13584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2B2F3BE-3D9C-4216-922B-07383CF95EB1}"/>
            </a:ext>
          </a:extLst>
        </cdr:cNvPr>
        <cdr:cNvSpPr txBox="1"/>
      </cdr:nvSpPr>
      <cdr:spPr>
        <a:xfrm xmlns:a="http://schemas.openxmlformats.org/drawingml/2006/main">
          <a:off x="101600" y="638525"/>
          <a:ext cx="5842000" cy="267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200" b="0">
              <a:latin typeface="Georgia" panose="02040502050405020303" pitchFamily="18" charset="0"/>
            </a:rPr>
            <a:t>% of loans</a:t>
          </a:r>
        </a:p>
      </cdr:txBody>
    </cdr:sp>
  </cdr:relSizeAnchor>
  <cdr:relSizeAnchor xmlns:cdr="http://schemas.openxmlformats.org/drawingml/2006/chartDrawing">
    <cdr:from>
      <cdr:x>0.01177</cdr:x>
      <cdr:y>0.89807</cdr:y>
    </cdr:from>
    <cdr:to>
      <cdr:x>0.96023</cdr:x>
      <cdr:y>0.93404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F87A4A76-28BA-46C4-BB02-63B555C31E99}"/>
            </a:ext>
          </a:extLst>
        </cdr:cNvPr>
        <cdr:cNvSpPr txBox="1"/>
      </cdr:nvSpPr>
      <cdr:spPr>
        <a:xfrm xmlns:a="http://schemas.openxmlformats.org/drawingml/2006/main">
          <a:off x="69933" y="4328359"/>
          <a:ext cx="5637267" cy="17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Source:  New York Fed Consumer Credit Panel / Equifax</a:t>
          </a:r>
        </a:p>
      </cdr:txBody>
    </cdr:sp>
  </cdr:relSizeAnchor>
  <cdr:relSizeAnchor xmlns:cdr="http://schemas.openxmlformats.org/drawingml/2006/chartDrawing">
    <cdr:from>
      <cdr:x>0.01177</cdr:x>
      <cdr:y>0.94166</cdr:y>
    </cdr:from>
    <cdr:to>
      <cdr:x>0.96023</cdr:x>
      <cdr:y>0.97821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230BBCAD-D216-4A34-87AA-A9172A850A67}"/>
            </a:ext>
          </a:extLst>
        </cdr:cNvPr>
        <cdr:cNvSpPr txBox="1"/>
      </cdr:nvSpPr>
      <cdr:spPr>
        <a:xfrm xmlns:a="http://schemas.openxmlformats.org/drawingml/2006/main">
          <a:off x="69933" y="4538448"/>
          <a:ext cx="5637267" cy="1761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Note: Lines are grouped by delinquency status in March 2020</a:t>
          </a:r>
        </a:p>
      </cdr:txBody>
    </cdr:sp>
  </cdr:relSizeAnchor>
  <cdr:relSizeAnchor xmlns:cdr="http://schemas.openxmlformats.org/drawingml/2006/chartDrawing">
    <cdr:from>
      <cdr:x>0.00825</cdr:x>
      <cdr:y>0.19886</cdr:y>
    </cdr:from>
    <cdr:to>
      <cdr:x>0.03824</cdr:x>
      <cdr:y>0.23926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A1B59B2B-8A2F-421D-AE74-9BC9DB7CF6C8}"/>
            </a:ext>
          </a:extLst>
        </cdr:cNvPr>
        <cdr:cNvSpPr txBox="1"/>
      </cdr:nvSpPr>
      <cdr:spPr>
        <a:xfrm xmlns:a="http://schemas.openxmlformats.org/drawingml/2006/main">
          <a:off x="50800" y="1325867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0.01188</cdr:x>
      <cdr:y>0.00762</cdr:y>
    </cdr:from>
    <cdr:to>
      <cdr:x>0.9567</cdr:x>
      <cdr:y>0.08106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4394BA7-03A7-4927-B3E6-37DCD6D84947}"/>
            </a:ext>
          </a:extLst>
        </cdr:cNvPr>
        <cdr:cNvSpPr txBox="1"/>
      </cdr:nvSpPr>
      <cdr:spPr>
        <a:xfrm xmlns:a="http://schemas.openxmlformats.org/drawingml/2006/main">
          <a:off x="70585" y="36726"/>
          <a:ext cx="5615657" cy="353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sz="1700" b="0" dirty="0">
              <a:latin typeface="Georgia" panose="02040502050405020303" pitchFamily="18" charset="0"/>
            </a:rPr>
            <a:t>Mortgage forbearance and delinquency </a:t>
          </a:r>
        </a:p>
      </cdr:txBody>
    </cdr:sp>
  </cdr:relSizeAnchor>
  <cdr:relSizeAnchor xmlns:cdr="http://schemas.openxmlformats.org/drawingml/2006/chartDrawing">
    <cdr:from>
      <cdr:x>0.01469</cdr:x>
      <cdr:y>0.07676</cdr:y>
    </cdr:from>
    <cdr:to>
      <cdr:x>0.96495</cdr:x>
      <cdr:y>0.13423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10B007A7-F883-44DD-99A5-88BE2329311B}"/>
            </a:ext>
          </a:extLst>
        </cdr:cNvPr>
        <cdr:cNvSpPr txBox="1"/>
      </cdr:nvSpPr>
      <cdr:spPr>
        <a:xfrm xmlns:a="http://schemas.openxmlformats.org/drawingml/2006/main">
          <a:off x="87311" y="369972"/>
          <a:ext cx="5647966" cy="276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sz="1200" b="0" dirty="0">
              <a:latin typeface="Georgia" panose="02040502050405020303" pitchFamily="18" charset="0"/>
            </a:rPr>
            <a:t>% of borrowers 30+ </a:t>
          </a:r>
          <a:r>
            <a:rPr lang="en-US" sz="1200" b="0" dirty="0" err="1">
              <a:latin typeface="Georgia" panose="02040502050405020303" pitchFamily="18" charset="0"/>
            </a:rPr>
            <a:t>dpd</a:t>
          </a:r>
          <a:endParaRPr lang="en-US" sz="1200" b="0" dirty="0">
            <a:latin typeface="Georgia" panose="02040502050405020303" pitchFamily="18" charset="0"/>
          </a:endParaRPr>
        </a:p>
      </cdr:txBody>
    </cdr:sp>
  </cdr:relSizeAnchor>
  <cdr:relSizeAnchor xmlns:cdr="http://schemas.openxmlformats.org/drawingml/2006/chartDrawing">
    <cdr:from>
      <cdr:x>0.02577</cdr:x>
      <cdr:y>0.95237</cdr:y>
    </cdr:from>
    <cdr:to>
      <cdr:x>0.97423</cdr:x>
      <cdr:y>0.98834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4A001BC-C54A-46DE-AE40-8DB1469792EE}"/>
            </a:ext>
          </a:extLst>
        </cdr:cNvPr>
        <cdr:cNvSpPr txBox="1"/>
      </cdr:nvSpPr>
      <cdr:spPr>
        <a:xfrm xmlns:a="http://schemas.openxmlformats.org/drawingml/2006/main">
          <a:off x="153166" y="4590086"/>
          <a:ext cx="5637267" cy="17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Source:  New York Fed Consumer Credit Panel / Equifax</a:t>
          </a:r>
        </a:p>
      </cdr:txBody>
    </cdr:sp>
  </cdr:relSizeAnchor>
  <cdr:relSizeAnchor xmlns:cdr="http://schemas.openxmlformats.org/drawingml/2006/chartDrawing">
    <cdr:from>
      <cdr:x>0.01649</cdr:x>
      <cdr:y>0.79577</cdr:y>
    </cdr:from>
    <cdr:to>
      <cdr:x>0.96495</cdr:x>
      <cdr:y>0.83173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DB0327EB-7AB4-4D14-8620-1D1C8B98B9C7}"/>
            </a:ext>
          </a:extLst>
        </cdr:cNvPr>
        <cdr:cNvSpPr txBox="1"/>
      </cdr:nvSpPr>
      <cdr:spPr>
        <a:xfrm xmlns:a="http://schemas.openxmlformats.org/drawingml/2006/main">
          <a:off x="101600" y="5305780"/>
          <a:ext cx="5842000" cy="239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endParaRPr lang="en-US" sz="1000" b="0">
            <a:solidFill>
              <a:srgbClr val="42515A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0.00825</cdr:x>
      <cdr:y>0.16171</cdr:y>
    </cdr:from>
    <cdr:to>
      <cdr:x>0.03824</cdr:x>
      <cdr:y>0.20211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547521AD-DFD6-4599-950D-6CF32315D272}"/>
            </a:ext>
          </a:extLst>
        </cdr:cNvPr>
        <cdr:cNvSpPr txBox="1"/>
      </cdr:nvSpPr>
      <cdr:spPr>
        <a:xfrm xmlns:a="http://schemas.openxmlformats.org/drawingml/2006/main">
          <a:off x="50800" y="1078171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0.00825</cdr:x>
      <cdr:y>0.00762</cdr:y>
    </cdr:from>
    <cdr:to>
      <cdr:x>0.9567</cdr:x>
      <cdr:y>0.09577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1F4DDB7-1192-4ED4-90DD-EAD38F4AAF61}"/>
            </a:ext>
          </a:extLst>
        </cdr:cNvPr>
        <cdr:cNvSpPr txBox="1"/>
      </cdr:nvSpPr>
      <cdr:spPr>
        <a:xfrm xmlns:a="http://schemas.openxmlformats.org/drawingml/2006/main">
          <a:off x="50800" y="50800"/>
          <a:ext cx="5842000" cy="587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700" b="0">
              <a:latin typeface="Georgia" panose="02040502050405020303" pitchFamily="18" charset="0"/>
            </a:rPr>
            <a:t>90+ dpd delinquency rates on non-mortgage balances among mortgagors</a:t>
          </a:r>
        </a:p>
      </cdr:txBody>
    </cdr:sp>
  </cdr:relSizeAnchor>
  <cdr:relSizeAnchor xmlns:cdr="http://schemas.openxmlformats.org/drawingml/2006/chartDrawing">
    <cdr:from>
      <cdr:x>0.01649</cdr:x>
      <cdr:y>0.09577</cdr:y>
    </cdr:from>
    <cdr:to>
      <cdr:x>0.96495</cdr:x>
      <cdr:y>0.13584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09788ED-5775-4CB1-88EC-DDFBEA8AF2FB}"/>
            </a:ext>
          </a:extLst>
        </cdr:cNvPr>
        <cdr:cNvSpPr txBox="1"/>
      </cdr:nvSpPr>
      <cdr:spPr>
        <a:xfrm xmlns:a="http://schemas.openxmlformats.org/drawingml/2006/main">
          <a:off x="101600" y="638525"/>
          <a:ext cx="5842000" cy="267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200" b="0">
              <a:latin typeface="Georgia" panose="02040502050405020303" pitchFamily="18" charset="0"/>
            </a:rPr>
            <a:t>% of balances</a:t>
          </a:r>
        </a:p>
      </cdr:txBody>
    </cdr:sp>
  </cdr:relSizeAnchor>
  <cdr:relSizeAnchor xmlns:cdr="http://schemas.openxmlformats.org/drawingml/2006/chartDrawing">
    <cdr:from>
      <cdr:x>0.00627</cdr:x>
      <cdr:y>0.95737</cdr:y>
    </cdr:from>
    <cdr:to>
      <cdr:x>0.95473</cdr:x>
      <cdr:y>0.99334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B72ACCD8-80C1-49D2-8279-DD8FD5017444}"/>
            </a:ext>
          </a:extLst>
        </cdr:cNvPr>
        <cdr:cNvSpPr txBox="1"/>
      </cdr:nvSpPr>
      <cdr:spPr>
        <a:xfrm xmlns:a="http://schemas.openxmlformats.org/drawingml/2006/main">
          <a:off x="37278" y="4614204"/>
          <a:ext cx="5637267" cy="17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Source:  New York Fed Consumer Credit Panel / Equifax</a:t>
          </a:r>
        </a:p>
      </cdr:txBody>
    </cdr:sp>
  </cdr:relSizeAnchor>
  <cdr:relSizeAnchor xmlns:cdr="http://schemas.openxmlformats.org/drawingml/2006/chartDrawing">
    <cdr:from>
      <cdr:x>0.01649</cdr:x>
      <cdr:y>0.83292</cdr:y>
    </cdr:from>
    <cdr:to>
      <cdr:x>0.96495</cdr:x>
      <cdr:y>0.86888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504C6BFD-25C8-4E85-A84C-F0EB16F0C8E0}"/>
            </a:ext>
          </a:extLst>
        </cdr:cNvPr>
        <cdr:cNvSpPr txBox="1"/>
      </cdr:nvSpPr>
      <cdr:spPr>
        <a:xfrm xmlns:a="http://schemas.openxmlformats.org/drawingml/2006/main">
          <a:off x="101600" y="5553476"/>
          <a:ext cx="5842000" cy="239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endParaRPr lang="en-US" sz="1000" b="0">
            <a:solidFill>
              <a:srgbClr val="42515A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0.00825</cdr:x>
      <cdr:y>0.19886</cdr:y>
    </cdr:from>
    <cdr:to>
      <cdr:x>0.03824</cdr:x>
      <cdr:y>0.23926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AD729D23-7B80-4DEB-AF72-DE9A5D0EA918}"/>
            </a:ext>
          </a:extLst>
        </cdr:cNvPr>
        <cdr:cNvSpPr txBox="1"/>
      </cdr:nvSpPr>
      <cdr:spPr>
        <a:xfrm xmlns:a="http://schemas.openxmlformats.org/drawingml/2006/main">
          <a:off x="50800" y="1325867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0.00187</cdr:x>
      <cdr:y>0.00762</cdr:y>
    </cdr:from>
    <cdr:to>
      <cdr:x>0.9567</cdr:x>
      <cdr:y>0.08106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11ED8AA-BE50-4C81-A7C1-84022E7A2945}"/>
            </a:ext>
          </a:extLst>
        </cdr:cNvPr>
        <cdr:cNvSpPr txBox="1"/>
      </cdr:nvSpPr>
      <cdr:spPr>
        <a:xfrm xmlns:a="http://schemas.openxmlformats.org/drawingml/2006/main">
          <a:off x="11113" y="36726"/>
          <a:ext cx="5675130" cy="353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sz="1700" b="0" dirty="0">
              <a:latin typeface="Georgia" panose="02040502050405020303" pitchFamily="18" charset="0"/>
            </a:rPr>
            <a:t>Credit card balances among mortgagors</a:t>
          </a:r>
        </a:p>
      </cdr:txBody>
    </cdr:sp>
  </cdr:relSizeAnchor>
  <cdr:relSizeAnchor xmlns:cdr="http://schemas.openxmlformats.org/drawingml/2006/chartDrawing">
    <cdr:from>
      <cdr:x>0.02577</cdr:x>
      <cdr:y>0.09416</cdr:y>
    </cdr:from>
    <cdr:to>
      <cdr:x>0.97423</cdr:x>
      <cdr:y>0.15164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4606A674-9C0C-4D28-A91A-00DC00543360}"/>
            </a:ext>
          </a:extLst>
        </cdr:cNvPr>
        <cdr:cNvSpPr txBox="1"/>
      </cdr:nvSpPr>
      <cdr:spPr>
        <a:xfrm xmlns:a="http://schemas.openxmlformats.org/drawingml/2006/main">
          <a:off x="153166" y="453834"/>
          <a:ext cx="5637267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200" b="0" dirty="0">
              <a:latin typeface="Georgia" panose="02040502050405020303" pitchFamily="18" charset="0"/>
            </a:rPr>
            <a:t>% change from March 2020</a:t>
          </a:r>
        </a:p>
      </cdr:txBody>
    </cdr:sp>
  </cdr:relSizeAnchor>
  <cdr:relSizeAnchor xmlns:cdr="http://schemas.openxmlformats.org/drawingml/2006/chartDrawing">
    <cdr:from>
      <cdr:x>0</cdr:x>
      <cdr:y>0.94605</cdr:y>
    </cdr:from>
    <cdr:to>
      <cdr:x>0.94846</cdr:x>
      <cdr:y>0.98202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DC880077-DE0D-49DC-A545-03D247E98EC4}"/>
            </a:ext>
          </a:extLst>
        </cdr:cNvPr>
        <cdr:cNvSpPr txBox="1"/>
      </cdr:nvSpPr>
      <cdr:spPr>
        <a:xfrm xmlns:a="http://schemas.openxmlformats.org/drawingml/2006/main">
          <a:off x="-6084888" y="4559606"/>
          <a:ext cx="5637267" cy="17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Source:  New York Fed Consumer Credit Panel / Equifax</a:t>
          </a:r>
        </a:p>
      </cdr:txBody>
    </cdr:sp>
  </cdr:relSizeAnchor>
  <cdr:relSizeAnchor xmlns:cdr="http://schemas.openxmlformats.org/drawingml/2006/chartDrawing">
    <cdr:from>
      <cdr:x>0.01649</cdr:x>
      <cdr:y>0.79577</cdr:y>
    </cdr:from>
    <cdr:to>
      <cdr:x>0.96495</cdr:x>
      <cdr:y>0.83173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AFBF261-BAF3-4204-B9BB-2B387A673278}"/>
            </a:ext>
          </a:extLst>
        </cdr:cNvPr>
        <cdr:cNvSpPr txBox="1"/>
      </cdr:nvSpPr>
      <cdr:spPr>
        <a:xfrm xmlns:a="http://schemas.openxmlformats.org/drawingml/2006/main">
          <a:off x="101600" y="5305780"/>
          <a:ext cx="5842000" cy="239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endParaRPr lang="en-US" sz="1000" b="0">
            <a:solidFill>
              <a:srgbClr val="42515A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0.00825</cdr:x>
      <cdr:y>0.16171</cdr:y>
    </cdr:from>
    <cdr:to>
      <cdr:x>0.03824</cdr:x>
      <cdr:y>0.20211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589EC2FD-C712-4EBD-9A75-B6CDA41B833F}"/>
            </a:ext>
          </a:extLst>
        </cdr:cNvPr>
        <cdr:cNvSpPr txBox="1"/>
      </cdr:nvSpPr>
      <cdr:spPr>
        <a:xfrm xmlns:a="http://schemas.openxmlformats.org/drawingml/2006/main">
          <a:off x="50800" y="1078171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0.00825</cdr:x>
      <cdr:y>0.00762</cdr:y>
    </cdr:from>
    <cdr:to>
      <cdr:x>1</cdr:x>
      <cdr:y>0.13534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B1A6B3B-BEF3-4C0F-987E-D3962D44F746}"/>
            </a:ext>
          </a:extLst>
        </cdr:cNvPr>
        <cdr:cNvSpPr txBox="1"/>
      </cdr:nvSpPr>
      <cdr:spPr>
        <a:xfrm xmlns:a="http://schemas.openxmlformats.org/drawingml/2006/main">
          <a:off x="49034" y="36725"/>
          <a:ext cx="5894565" cy="6155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sz="1700" b="0" dirty="0">
              <a:latin typeface="Georgia" panose="02040502050405020303" pitchFamily="18" charset="0"/>
            </a:rPr>
            <a:t>Credit card balance changes among forbearance participants by </a:t>
          </a:r>
          <a:r>
            <a:rPr lang="en-US" sz="1700" b="0" dirty="0" err="1">
              <a:latin typeface="Georgia" panose="02040502050405020303" pitchFamily="18" charset="0"/>
            </a:rPr>
            <a:t>zipcode</a:t>
          </a:r>
          <a:r>
            <a:rPr lang="en-US" sz="1700" b="0" dirty="0">
              <a:latin typeface="Georgia" panose="02040502050405020303" pitchFamily="18" charset="0"/>
            </a:rPr>
            <a:t> income</a:t>
          </a:r>
        </a:p>
      </cdr:txBody>
    </cdr:sp>
  </cdr:relSizeAnchor>
  <cdr:relSizeAnchor xmlns:cdr="http://schemas.openxmlformats.org/drawingml/2006/chartDrawing">
    <cdr:from>
      <cdr:x>0.00627</cdr:x>
      <cdr:y>0.91307</cdr:y>
    </cdr:from>
    <cdr:to>
      <cdr:x>0.95473</cdr:x>
      <cdr:y>0.94904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3AF3F831-F1F9-4DCA-8A9D-17BA6A8BD997}"/>
            </a:ext>
          </a:extLst>
        </cdr:cNvPr>
        <cdr:cNvSpPr txBox="1"/>
      </cdr:nvSpPr>
      <cdr:spPr>
        <a:xfrm xmlns:a="http://schemas.openxmlformats.org/drawingml/2006/main">
          <a:off x="37278" y="4400687"/>
          <a:ext cx="5637267" cy="17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Source:  New York Fed Consumer Credit Panel / Equifax; IRS Statistics on Income</a:t>
          </a:r>
        </a:p>
      </cdr:txBody>
    </cdr:sp>
  </cdr:relSizeAnchor>
  <cdr:relSizeAnchor xmlns:cdr="http://schemas.openxmlformats.org/drawingml/2006/chartDrawing">
    <cdr:from>
      <cdr:x>0.00627</cdr:x>
      <cdr:y>0.95666</cdr:y>
    </cdr:from>
    <cdr:to>
      <cdr:x>0.95473</cdr:x>
      <cdr:y>0.99262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292D2F62-239F-4FDD-879C-FA7497E96BAD}"/>
            </a:ext>
          </a:extLst>
        </cdr:cNvPr>
        <cdr:cNvSpPr txBox="1"/>
      </cdr:nvSpPr>
      <cdr:spPr>
        <a:xfrm xmlns:a="http://schemas.openxmlformats.org/drawingml/2006/main">
          <a:off x="37278" y="4610776"/>
          <a:ext cx="5637267" cy="173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Note: Individuals are grouped into income buckets based on their address in March 2020</a:t>
          </a:r>
        </a:p>
      </cdr:txBody>
    </cdr:sp>
  </cdr:relSizeAnchor>
  <cdr:relSizeAnchor xmlns:cdr="http://schemas.openxmlformats.org/drawingml/2006/chartDrawing">
    <cdr:from>
      <cdr:x>0.00825</cdr:x>
      <cdr:y>0.19886</cdr:y>
    </cdr:from>
    <cdr:to>
      <cdr:x>0.03824</cdr:x>
      <cdr:y>0.23926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066DEDB2-04F9-4A9D-A6BB-58F1552053E5}"/>
            </a:ext>
          </a:extLst>
        </cdr:cNvPr>
        <cdr:cNvSpPr txBox="1"/>
      </cdr:nvSpPr>
      <cdr:spPr>
        <a:xfrm xmlns:a="http://schemas.openxmlformats.org/drawingml/2006/main">
          <a:off x="50800" y="1325867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0.00826</cdr:x>
      <cdr:y>0.00762</cdr:y>
    </cdr:from>
    <cdr:to>
      <cdr:x>0.95769</cdr:x>
      <cdr:y>0.12116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2121923-0FF3-4D1B-8EED-15DAF681B3D0}"/>
            </a:ext>
          </a:extLst>
        </cdr:cNvPr>
        <cdr:cNvSpPr txBox="1"/>
      </cdr:nvSpPr>
      <cdr:spPr>
        <a:xfrm xmlns:a="http://schemas.openxmlformats.org/drawingml/2006/main">
          <a:off x="51225" y="49544"/>
          <a:ext cx="5890896" cy="738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rtlCol="0">
          <a:noAutofit/>
        </a:bodyPr>
        <a:lstStyle xmlns:a="http://schemas.openxmlformats.org/drawingml/2006/main"/>
        <a:p xmlns:a="http://schemas.openxmlformats.org/drawingml/2006/main">
          <a:r>
            <a:rPr lang="en-US" sz="1700" dirty="0">
              <a:latin typeface="Georgia" panose="02040502050405020303" pitchFamily="18" charset="0"/>
            </a:rPr>
            <a:t>% of mortgage borrowers in forbearance</a:t>
          </a:r>
        </a:p>
      </cdr:txBody>
    </cdr:sp>
  </cdr:relSizeAnchor>
  <cdr:relSizeAnchor xmlns:cdr="http://schemas.openxmlformats.org/drawingml/2006/chartDrawing">
    <cdr:from>
      <cdr:x>0.02529</cdr:x>
      <cdr:y>0.91822</cdr:y>
    </cdr:from>
    <cdr:to>
      <cdr:x>0.97248</cdr:x>
      <cdr:y>0.9693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3003AD28-49B5-4A29-99B0-D51BC1E50A0A}"/>
            </a:ext>
          </a:extLst>
        </cdr:cNvPr>
        <cdr:cNvSpPr txBox="1"/>
      </cdr:nvSpPr>
      <cdr:spPr>
        <a:xfrm xmlns:a="http://schemas.openxmlformats.org/drawingml/2006/main">
          <a:off x="150314" y="4425486"/>
          <a:ext cx="5629696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0" dirty="0">
              <a:solidFill>
                <a:srgbClr val="42515A"/>
              </a:solidFill>
              <a:latin typeface="Arial" panose="020B0604020202020204" pitchFamily="34" charset="0"/>
            </a:rPr>
            <a:t>Source:  New York Fed Consumer Credit Panel / Equifax; Equifax Commercial Database</a:t>
          </a:r>
        </a:p>
      </cdr:txBody>
    </cdr:sp>
  </cdr:relSizeAnchor>
  <cdr:relSizeAnchor xmlns:cdr="http://schemas.openxmlformats.org/drawingml/2006/chartDrawing">
    <cdr:from>
      <cdr:x>0.00826</cdr:x>
      <cdr:y>0.19691</cdr:y>
    </cdr:from>
    <cdr:to>
      <cdr:x>0.03828</cdr:x>
      <cdr:y>0.23731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2C586112-EB9D-4A8E-91DD-B86770D889EB}"/>
            </a:ext>
          </a:extLst>
        </cdr:cNvPr>
        <cdr:cNvSpPr txBox="1"/>
      </cdr:nvSpPr>
      <cdr:spPr>
        <a:xfrm xmlns:a="http://schemas.openxmlformats.org/drawingml/2006/main">
          <a:off x="50800" y="1312917"/>
          <a:ext cx="184731" cy="269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rtlCol="0">
          <a:spAutoFit/>
        </a:bodyPr>
        <a:lstStyle xmlns:a="http://schemas.openxmlformats.org/drawingml/2006/main"/>
        <a:p xmlns:a="http://schemas.openxmlformats.org/drawingml/2006/main">
          <a:endParaRPr lang="en-US" sz="1200" b="0">
            <a:latin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BC8163-3604-4F4A-B36F-2D445FF491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AEA69F-691A-4DD5-985D-5E9A107FEC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72A23-B5BB-419D-8BE8-DD3C7EF8974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5C26D-5D55-41C8-AE03-1180630011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E1280-FA36-4A38-8149-B584D823E4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DC28-013A-426B-9859-899A672E8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84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ED378-1FA9-4C92-9638-80DCE229B38D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5B70D-C5BD-44C5-97E2-778E79BE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3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41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53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40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90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12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98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2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87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68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41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85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88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42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95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5B70D-C5BD-44C5-97E2-778E79BE52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9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7931828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940801" y="931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rgbClr val="001F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41117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52745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rgbClr val="C1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964340" y="931164"/>
            <a:ext cx="3742944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7931828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15629" y="6434328"/>
            <a:ext cx="11369972" cy="576072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l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99372" y="5350764"/>
            <a:ext cx="11307912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2000" i="1" baseline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</a:t>
            </a:r>
          </a:p>
          <a:p>
            <a:pPr lvl="0"/>
            <a:r>
              <a:rPr lang="en-US"/>
              <a:t>Authors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83117" y="4111752"/>
            <a:ext cx="1132416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r">
              <a:lnSpc>
                <a:spcPts val="5000"/>
              </a:lnSpc>
              <a:defRPr sz="6000" b="1" spc="-30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  <a:br>
              <a:rPr lang="en-US"/>
            </a:br>
            <a:r>
              <a:rPr lang="en-US"/>
              <a:t>more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931829" y="1248538"/>
            <a:ext cx="3772241" cy="248221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FR. Delete this sticker!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352801" y="4693425"/>
            <a:ext cx="3772241" cy="152514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This slide is intended for black and white projects ONLY. Delete this sticker!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47C43C8-5DED-4145-9743-74ED73D2AB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61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964340" y="931164"/>
            <a:ext cx="3742944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27401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24256" y="3953976"/>
            <a:ext cx="3438144" cy="855048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20429" y="3979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 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5" name="Text Box 5"/>
          <p:cNvSpPr txBox="1">
            <a:spLocks noChangeArrowheads="1"/>
          </p:cNvSpPr>
          <p:nvPr userDrawn="1"/>
        </p:nvSpPr>
        <p:spPr bwMode="auto">
          <a:xfrm>
            <a:off x="7931828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9B7EC6D-E7A8-4B9F-8E96-E886DCE79D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76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964340" y="931164"/>
            <a:ext cx="3742944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27401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7964339" y="3949701"/>
            <a:ext cx="3821260" cy="863598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737600" y="3979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422656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l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l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2043C9-5FA8-4EF5-906B-C0EE5EE236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00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964340" y="931164"/>
            <a:ext cx="3742944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422656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l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l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27401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524256" y="3953976"/>
            <a:ext cx="4047744" cy="855048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20429" y="3979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 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FCC3714-AF98-4CC8-9F2C-6F9AD45D93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70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964340" y="931164"/>
            <a:ext cx="3742944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422656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l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l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27401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22656" y="3953976"/>
            <a:ext cx="4047744" cy="855048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8829" y="3979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 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A525343-4FC9-4C8E-94ED-9640C0D54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43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964340" y="931164"/>
            <a:ext cx="3742944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8042656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27401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24256" y="3953976"/>
            <a:ext cx="4047744" cy="855048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20429" y="3979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 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3F7F9B8-E15E-4A1B-BC18-05DA76C4D4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43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964340" y="931164"/>
            <a:ext cx="3742944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8042656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27401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7964339" y="3927676"/>
            <a:ext cx="3821260" cy="907651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737600" y="3979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6585357"/>
            <a:ext cx="12192000" cy="0"/>
          </a:xfrm>
          <a:prstGeom prst="line">
            <a:avLst/>
          </a:prstGeom>
          <a:ln w="584200">
            <a:solidFill>
              <a:srgbClr val="2D79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0B78B01-FB30-4049-93CC-0776FAF5BD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85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964340" y="931164"/>
            <a:ext cx="3742944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8042656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27401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7943718" y="3955255"/>
            <a:ext cx="3783425" cy="907651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737600" y="3979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B401259-9A7B-4C4E-BA4A-71E8E15826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06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964340" y="931164"/>
            <a:ext cx="3742944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8042656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27401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7943718" y="3931049"/>
            <a:ext cx="3783425" cy="907651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042656" y="3979164"/>
            <a:ext cx="3428915" cy="7452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5D813DB-D0BE-45E3-88FA-A5A1B4058D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56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964340" y="931164"/>
            <a:ext cx="3742944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8042656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27401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7964339" y="3927676"/>
            <a:ext cx="3821260" cy="907651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737600" y="3979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585357"/>
            <a:ext cx="12192000" cy="0"/>
          </a:xfrm>
          <a:prstGeom prst="line">
            <a:avLst/>
          </a:prstGeom>
          <a:ln w="584200">
            <a:solidFill>
              <a:srgbClr val="2D79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38295D3-A852-407C-81C4-FA116C79DE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1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7931828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940801" y="931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4111752"/>
            <a:ext cx="11769344" cy="1298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5274564"/>
            <a:ext cx="284498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0A8311A-537A-46C2-B17D-4904A88C4C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4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964340" y="931164"/>
            <a:ext cx="3742944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8042656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27401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3979164"/>
            <a:ext cx="30073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352801" y="4693425"/>
            <a:ext cx="3772241" cy="152514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This slide is intended for black and white projects ONLY. Delete this sticker!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2A4190C-90C7-4FD5-A595-BF676D5B5E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43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256" y="1295401"/>
            <a:ext cx="10972800" cy="5057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10972800" cy="813816"/>
          </a:xfrm>
          <a:prstGeom prst="rect">
            <a:avLst/>
          </a:prstGeom>
        </p:spPr>
        <p:txBody>
          <a:bodyPr wrap="none" lIns="0" tIns="64008" rIns="0" bIns="0" anchor="ctr" anchorCtr="0">
            <a:noAutofit/>
          </a:bodyPr>
          <a:lstStyle>
            <a:lvl1pPr indent="0" algn="l">
              <a:lnSpc>
                <a:spcPts val="2500"/>
              </a:lnSpc>
              <a:defRPr sz="26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4B4EE3D-CCE6-4B62-AF16-DCD7D2AC2A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" y="12066"/>
            <a:ext cx="11390289" cy="36893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>
              <a:buNone/>
              <a:defRPr sz="1000" b="1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985F2E-D3CA-404D-9401-2CFA27064BD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78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10972800" cy="813816"/>
          </a:xfrm>
          <a:prstGeom prst="rect">
            <a:avLst/>
          </a:prstGeom>
        </p:spPr>
        <p:txBody>
          <a:bodyPr wrap="none" lIns="0" tIns="64008" rIns="0" bIns="0" anchor="ctr" anchorCtr="0">
            <a:noAutofit/>
          </a:bodyPr>
          <a:lstStyle>
            <a:lvl1pPr indent="0" algn="l">
              <a:lnSpc>
                <a:spcPts val="2500"/>
              </a:lnSpc>
              <a:defRPr sz="26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865" y="1536083"/>
            <a:ext cx="5943600" cy="4820267"/>
          </a:xfrm>
          <a:prstGeom prst="rect">
            <a:avLst/>
          </a:prstGeom>
        </p:spPr>
        <p:txBody>
          <a:bodyPr lIns="0" tIns="0" rIns="0" bIns="0" numCol="1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lang="en-US" sz="1400" b="0" i="0" u="none" strike="noStrike" baseline="0">
                <a:latin typeface="+mn-lt"/>
              </a:defRPr>
            </a:lvl1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rtl="0"/>
            <a:r>
              <a:rPr lang="en-US"/>
              <a:t>Edit Master </a:t>
            </a:r>
            <a:r>
              <a:rPr lang="en-US" err="1"/>
              <a:t>textasye</a:t>
            </a:r>
            <a:r>
              <a:rPr lang="en-US"/>
              <a:t> </a:t>
            </a:r>
            <a:r>
              <a:rPr lang="en-US" err="1"/>
              <a:t>aiwrali</a:t>
            </a:r>
            <a:r>
              <a:rPr lang="en-US"/>
              <a:t> </a:t>
            </a:r>
            <a:r>
              <a:rPr lang="en-US" err="1"/>
              <a:t>uwy</a:t>
            </a:r>
            <a:r>
              <a:rPr lang="en-US"/>
              <a:t> </a:t>
            </a:r>
            <a:r>
              <a:rPr lang="en-US" err="1"/>
              <a:t>tuiqw</a:t>
            </a:r>
            <a:r>
              <a:rPr lang="en-US"/>
              <a:t> </a:t>
            </a:r>
            <a:r>
              <a:rPr lang="en-US" err="1"/>
              <a:t>oiuqywpui</a:t>
            </a:r>
            <a:r>
              <a:rPr lang="en-US"/>
              <a:t> </a:t>
            </a:r>
            <a:r>
              <a:rPr lang="en-US" err="1"/>
              <a:t>tialkejra</a:t>
            </a:r>
            <a:r>
              <a:rPr lang="en-US"/>
              <a:t> </a:t>
            </a:r>
            <a:r>
              <a:rPr lang="en-US" err="1"/>
              <a:t>oizsr</a:t>
            </a:r>
            <a:r>
              <a:rPr lang="en-US"/>
              <a:t> </a:t>
            </a:r>
            <a:r>
              <a:rPr lang="en-US" err="1"/>
              <a:t>ualskr</a:t>
            </a:r>
            <a:r>
              <a:rPr lang="en-US"/>
              <a:t> </a:t>
            </a:r>
            <a:r>
              <a:rPr lang="en-US" err="1"/>
              <a:t>glkasrhfla</a:t>
            </a:r>
            <a:r>
              <a:rPr lang="en-US"/>
              <a:t> </a:t>
            </a:r>
            <a:r>
              <a:rPr lang="en-US" err="1"/>
              <a:t>rasjliaral</a:t>
            </a:r>
            <a:r>
              <a:rPr lang="en-US"/>
              <a:t> mc and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en-US"/>
              <a:t>Edit Master </a:t>
            </a:r>
            <a:r>
              <a:rPr lang="en-US" err="1"/>
              <a:t>textasye</a:t>
            </a:r>
            <a:r>
              <a:rPr lang="en-US"/>
              <a:t> </a:t>
            </a:r>
            <a:r>
              <a:rPr lang="en-US" err="1"/>
              <a:t>aiwrali</a:t>
            </a:r>
            <a:r>
              <a:rPr lang="en-US"/>
              <a:t> </a:t>
            </a:r>
            <a:r>
              <a:rPr lang="en-US" err="1"/>
              <a:t>uwy</a:t>
            </a:r>
            <a:r>
              <a:rPr lang="en-US"/>
              <a:t> </a:t>
            </a:r>
            <a:r>
              <a:rPr lang="en-US" err="1"/>
              <a:t>tuiqw</a:t>
            </a:r>
            <a:r>
              <a:rPr lang="en-US"/>
              <a:t> </a:t>
            </a:r>
            <a:r>
              <a:rPr lang="en-US" err="1"/>
              <a:t>oiuqywpui</a:t>
            </a:r>
            <a:r>
              <a:rPr lang="en-US"/>
              <a:t> </a:t>
            </a:r>
            <a:r>
              <a:rPr lang="en-US" err="1"/>
              <a:t>tialkejra</a:t>
            </a:r>
            <a:r>
              <a:rPr lang="en-US"/>
              <a:t> </a:t>
            </a:r>
            <a:r>
              <a:rPr lang="en-US" err="1"/>
              <a:t>oizsr</a:t>
            </a:r>
            <a:r>
              <a:rPr lang="en-US"/>
              <a:t> </a:t>
            </a:r>
            <a:r>
              <a:rPr lang="en-US" err="1"/>
              <a:t>ualskr</a:t>
            </a:r>
            <a:r>
              <a:rPr lang="en-US"/>
              <a:t> </a:t>
            </a:r>
            <a:r>
              <a:rPr lang="en-US" err="1"/>
              <a:t>glkasrhfla</a:t>
            </a:r>
            <a:r>
              <a:rPr lang="en-US"/>
              <a:t> </a:t>
            </a:r>
            <a:r>
              <a:rPr lang="en-US" err="1"/>
              <a:t>rasjliaral</a:t>
            </a:r>
            <a:r>
              <a:rPr lang="en-US"/>
              <a:t> mc and more. Edit Master </a:t>
            </a:r>
            <a:r>
              <a:rPr lang="en-US" err="1"/>
              <a:t>textasye</a:t>
            </a:r>
            <a:r>
              <a:rPr lang="en-US"/>
              <a:t> </a:t>
            </a:r>
            <a:r>
              <a:rPr lang="en-US" err="1"/>
              <a:t>aiwrali</a:t>
            </a:r>
            <a:r>
              <a:rPr lang="en-US"/>
              <a:t> </a:t>
            </a:r>
            <a:r>
              <a:rPr lang="en-US" err="1"/>
              <a:t>uwy</a:t>
            </a:r>
            <a:r>
              <a:rPr lang="en-US"/>
              <a:t> </a:t>
            </a:r>
            <a:r>
              <a:rPr lang="en-US" err="1"/>
              <a:t>tuiqw</a:t>
            </a:r>
            <a:r>
              <a:rPr lang="en-US"/>
              <a:t> </a:t>
            </a:r>
            <a:r>
              <a:rPr lang="en-US" err="1"/>
              <a:t>oiuqywpui</a:t>
            </a:r>
            <a:r>
              <a:rPr lang="en-US"/>
              <a:t> </a:t>
            </a:r>
            <a:r>
              <a:rPr lang="en-US" err="1"/>
              <a:t>tialkejra</a:t>
            </a:r>
            <a:r>
              <a:rPr lang="en-US"/>
              <a:t> </a:t>
            </a:r>
            <a:r>
              <a:rPr lang="en-US" err="1"/>
              <a:t>oizsr</a:t>
            </a:r>
            <a:r>
              <a:rPr lang="en-US"/>
              <a:t> </a:t>
            </a:r>
            <a:r>
              <a:rPr lang="en-US" err="1"/>
              <a:t>ualskr</a:t>
            </a:r>
            <a:r>
              <a:rPr lang="en-US"/>
              <a:t> </a:t>
            </a:r>
            <a:r>
              <a:rPr lang="en-US" err="1"/>
              <a:t>glkasrhfla</a:t>
            </a:r>
            <a:r>
              <a:rPr lang="en-US"/>
              <a:t> </a:t>
            </a:r>
            <a:r>
              <a:rPr lang="en-US" err="1"/>
              <a:t>rasjliaral</a:t>
            </a:r>
            <a:r>
              <a:rPr lang="en-US"/>
              <a:t> mc and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en-US"/>
              <a:t>Edit Master </a:t>
            </a:r>
            <a:r>
              <a:rPr lang="en-US" err="1"/>
              <a:t>textasye</a:t>
            </a:r>
            <a:r>
              <a:rPr lang="en-US"/>
              <a:t> </a:t>
            </a:r>
            <a:r>
              <a:rPr lang="en-US" err="1"/>
              <a:t>aiwrali</a:t>
            </a:r>
            <a:r>
              <a:rPr lang="en-US"/>
              <a:t> </a:t>
            </a:r>
            <a:r>
              <a:rPr lang="en-US" err="1"/>
              <a:t>uwy</a:t>
            </a:r>
            <a:r>
              <a:rPr lang="en-US"/>
              <a:t> </a:t>
            </a:r>
            <a:r>
              <a:rPr lang="en-US" err="1"/>
              <a:t>tuiqw</a:t>
            </a:r>
            <a:r>
              <a:rPr lang="en-US"/>
              <a:t> </a:t>
            </a:r>
            <a:r>
              <a:rPr lang="en-US" err="1"/>
              <a:t>oiuqywpui</a:t>
            </a:r>
            <a:r>
              <a:rPr lang="en-US"/>
              <a:t> </a:t>
            </a:r>
            <a:r>
              <a:rPr lang="en-US" err="1"/>
              <a:t>tialkejra</a:t>
            </a:r>
            <a:r>
              <a:rPr lang="en-US"/>
              <a:t> </a:t>
            </a:r>
            <a:r>
              <a:rPr lang="en-US" err="1"/>
              <a:t>oizsr</a:t>
            </a:r>
            <a:r>
              <a:rPr lang="en-US"/>
              <a:t> </a:t>
            </a:r>
            <a:r>
              <a:rPr lang="en-US" err="1"/>
              <a:t>ualskr</a:t>
            </a:r>
            <a:r>
              <a:rPr lang="en-US"/>
              <a:t> </a:t>
            </a:r>
            <a:r>
              <a:rPr lang="en-US" err="1"/>
              <a:t>glkasrhfla</a:t>
            </a:r>
            <a:r>
              <a:rPr lang="en-US"/>
              <a:t> </a:t>
            </a:r>
            <a:r>
              <a:rPr lang="en-US" err="1"/>
              <a:t>rasjliaral</a:t>
            </a:r>
            <a:r>
              <a:rPr lang="en-US"/>
              <a:t> mc and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en-US"/>
              <a:t>Edit Master </a:t>
            </a:r>
            <a:r>
              <a:rPr lang="en-US" err="1"/>
              <a:t>textasye</a:t>
            </a:r>
            <a:r>
              <a:rPr lang="en-US"/>
              <a:t> </a:t>
            </a:r>
            <a:r>
              <a:rPr lang="en-US" err="1"/>
              <a:t>aiwrali</a:t>
            </a:r>
            <a:r>
              <a:rPr lang="en-US"/>
              <a:t> </a:t>
            </a:r>
            <a:r>
              <a:rPr lang="en-US" err="1"/>
              <a:t>uwy</a:t>
            </a:r>
            <a:r>
              <a:rPr lang="en-US"/>
              <a:t> </a:t>
            </a:r>
            <a:r>
              <a:rPr lang="en-US" err="1"/>
              <a:t>tuiqw</a:t>
            </a:r>
            <a:r>
              <a:rPr lang="en-US"/>
              <a:t> </a:t>
            </a:r>
            <a:r>
              <a:rPr lang="en-US" err="1"/>
              <a:t>oiuqywpui</a:t>
            </a:r>
            <a:r>
              <a:rPr lang="en-US"/>
              <a:t> </a:t>
            </a:r>
            <a:r>
              <a:rPr lang="en-US" err="1"/>
              <a:t>tialkejra</a:t>
            </a:r>
            <a:r>
              <a:rPr lang="en-US"/>
              <a:t> </a:t>
            </a:r>
            <a:r>
              <a:rPr lang="en-US" err="1"/>
              <a:t>oizsr</a:t>
            </a:r>
            <a:r>
              <a:rPr lang="en-US"/>
              <a:t> </a:t>
            </a:r>
            <a:r>
              <a:rPr lang="en-US" err="1"/>
              <a:t>ualskr</a:t>
            </a:r>
            <a:r>
              <a:rPr lang="en-US"/>
              <a:t> </a:t>
            </a:r>
            <a:r>
              <a:rPr lang="en-US" err="1"/>
              <a:t>glkasrhfla</a:t>
            </a:r>
            <a:r>
              <a:rPr lang="en-US"/>
              <a:t> </a:t>
            </a:r>
            <a:r>
              <a:rPr lang="en-US" err="1"/>
              <a:t>rasjliaral</a:t>
            </a:r>
            <a:r>
              <a:rPr lang="en-US"/>
              <a:t> mc and more. Edit Master </a:t>
            </a:r>
            <a:r>
              <a:rPr lang="en-US" err="1"/>
              <a:t>textasye</a:t>
            </a:r>
            <a:r>
              <a:rPr lang="en-US"/>
              <a:t> </a:t>
            </a:r>
            <a:r>
              <a:rPr lang="en-US" err="1"/>
              <a:t>aiwrali</a:t>
            </a:r>
            <a:r>
              <a:rPr lang="en-US"/>
              <a:t> </a:t>
            </a:r>
            <a:r>
              <a:rPr lang="en-US" err="1"/>
              <a:t>uwy</a:t>
            </a:r>
            <a:r>
              <a:rPr lang="en-US"/>
              <a:t> </a:t>
            </a:r>
            <a:r>
              <a:rPr lang="en-US" err="1"/>
              <a:t>tuiqw</a:t>
            </a:r>
            <a:r>
              <a:rPr lang="en-US"/>
              <a:t> </a:t>
            </a:r>
            <a:r>
              <a:rPr lang="en-US" err="1"/>
              <a:t>oiuqywpui</a:t>
            </a:r>
            <a:r>
              <a:rPr lang="en-US"/>
              <a:t> </a:t>
            </a:r>
            <a:r>
              <a:rPr lang="en-US" err="1"/>
              <a:t>tialkejra</a:t>
            </a:r>
            <a:r>
              <a:rPr lang="en-US"/>
              <a:t> </a:t>
            </a:r>
            <a:r>
              <a:rPr lang="en-US" err="1"/>
              <a:t>oizsr</a:t>
            </a:r>
            <a:r>
              <a:rPr lang="en-US"/>
              <a:t> </a:t>
            </a:r>
            <a:r>
              <a:rPr lang="en-US" err="1"/>
              <a:t>ualskr</a:t>
            </a:r>
            <a:r>
              <a:rPr lang="en-US"/>
              <a:t> </a:t>
            </a:r>
            <a:r>
              <a:rPr lang="en-US" err="1"/>
              <a:t>glkasrhfla</a:t>
            </a:r>
            <a:r>
              <a:rPr lang="en-US"/>
              <a:t> </a:t>
            </a:r>
            <a:r>
              <a:rPr lang="en-US" err="1"/>
              <a:t>rasjliaral</a:t>
            </a:r>
            <a:r>
              <a:rPr lang="en-US"/>
              <a:t> mc and </a:t>
            </a:r>
            <a:r>
              <a:rPr lang="en-US" err="1"/>
              <a:t>more.Edit</a:t>
            </a:r>
            <a:r>
              <a:rPr lang="en-US"/>
              <a:t> Master </a:t>
            </a:r>
            <a:r>
              <a:rPr lang="en-US" err="1"/>
              <a:t>textasye</a:t>
            </a:r>
            <a:r>
              <a:rPr lang="en-US"/>
              <a:t> </a:t>
            </a:r>
            <a:r>
              <a:rPr lang="en-US" err="1"/>
              <a:t>aiwrali</a:t>
            </a:r>
            <a:r>
              <a:rPr lang="en-US"/>
              <a:t> </a:t>
            </a:r>
            <a:r>
              <a:rPr lang="en-US" err="1"/>
              <a:t>uwy</a:t>
            </a:r>
            <a:r>
              <a:rPr lang="en-US"/>
              <a:t> </a:t>
            </a:r>
            <a:r>
              <a:rPr lang="en-US" err="1"/>
              <a:t>tuiqw</a:t>
            </a:r>
            <a:r>
              <a:rPr lang="en-US"/>
              <a:t> </a:t>
            </a:r>
            <a:r>
              <a:rPr lang="en-US" err="1"/>
              <a:t>oiuqywpui</a:t>
            </a:r>
            <a:r>
              <a:rPr lang="en-US"/>
              <a:t> </a:t>
            </a:r>
            <a:r>
              <a:rPr lang="en-US" err="1"/>
              <a:t>tialkejra</a:t>
            </a:r>
            <a:r>
              <a:rPr lang="en-US"/>
              <a:t> 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085263" y="1536084"/>
            <a:ext cx="5943600" cy="4820266"/>
          </a:xfrm>
          <a:prstGeom prst="rect">
            <a:avLst/>
          </a:prstGeom>
        </p:spPr>
        <p:txBody>
          <a:bodyPr lIns="0" tIns="0" rIns="0" bIns="0" numCol="1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lang="en-US" sz="1400" b="0" i="0" u="none" strike="noStrike" baseline="0">
                <a:latin typeface="+mn-lt"/>
              </a:defRPr>
            </a:lvl1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rtl="0"/>
            <a:r>
              <a:rPr lang="en-US"/>
              <a:t>Edit Master </a:t>
            </a:r>
            <a:r>
              <a:rPr lang="en-US" err="1"/>
              <a:t>textasye</a:t>
            </a:r>
            <a:r>
              <a:rPr lang="en-US"/>
              <a:t> </a:t>
            </a:r>
            <a:r>
              <a:rPr lang="en-US" err="1"/>
              <a:t>aiwrali</a:t>
            </a:r>
            <a:r>
              <a:rPr lang="en-US"/>
              <a:t> </a:t>
            </a:r>
            <a:r>
              <a:rPr lang="en-US" err="1"/>
              <a:t>uwy</a:t>
            </a:r>
            <a:r>
              <a:rPr lang="en-US"/>
              <a:t> </a:t>
            </a:r>
            <a:r>
              <a:rPr lang="en-US" err="1"/>
              <a:t>tuiqw</a:t>
            </a:r>
            <a:r>
              <a:rPr lang="en-US"/>
              <a:t> </a:t>
            </a:r>
            <a:r>
              <a:rPr lang="en-US" err="1"/>
              <a:t>oiuqywpui</a:t>
            </a:r>
            <a:r>
              <a:rPr lang="en-US"/>
              <a:t> </a:t>
            </a:r>
            <a:r>
              <a:rPr lang="en-US" err="1"/>
              <a:t>tialkejra</a:t>
            </a:r>
            <a:r>
              <a:rPr lang="en-US"/>
              <a:t> </a:t>
            </a:r>
            <a:r>
              <a:rPr lang="en-US" err="1"/>
              <a:t>oizsr</a:t>
            </a:r>
            <a:r>
              <a:rPr lang="en-US"/>
              <a:t> </a:t>
            </a:r>
            <a:r>
              <a:rPr lang="en-US" err="1"/>
              <a:t>ualskr</a:t>
            </a:r>
            <a:r>
              <a:rPr lang="en-US"/>
              <a:t> </a:t>
            </a:r>
            <a:r>
              <a:rPr lang="en-US" err="1"/>
              <a:t>glkasrhfla</a:t>
            </a:r>
            <a:r>
              <a:rPr lang="en-US"/>
              <a:t> </a:t>
            </a:r>
            <a:r>
              <a:rPr lang="en-US" err="1"/>
              <a:t>rasjliaral</a:t>
            </a:r>
            <a:r>
              <a:rPr lang="en-US"/>
              <a:t> mc and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en-US"/>
              <a:t>Edit Master </a:t>
            </a:r>
            <a:r>
              <a:rPr lang="en-US" err="1"/>
              <a:t>textasye</a:t>
            </a:r>
            <a:r>
              <a:rPr lang="en-US"/>
              <a:t> </a:t>
            </a:r>
            <a:r>
              <a:rPr lang="en-US" err="1"/>
              <a:t>aiwrali</a:t>
            </a:r>
            <a:r>
              <a:rPr lang="en-US"/>
              <a:t> </a:t>
            </a:r>
            <a:r>
              <a:rPr lang="en-US" err="1"/>
              <a:t>uwy</a:t>
            </a:r>
            <a:r>
              <a:rPr lang="en-US"/>
              <a:t> </a:t>
            </a:r>
            <a:r>
              <a:rPr lang="en-US" err="1"/>
              <a:t>tuiqw</a:t>
            </a:r>
            <a:r>
              <a:rPr lang="en-US"/>
              <a:t> </a:t>
            </a:r>
            <a:r>
              <a:rPr lang="en-US" err="1"/>
              <a:t>oiuqywpui</a:t>
            </a:r>
            <a:r>
              <a:rPr lang="en-US"/>
              <a:t> </a:t>
            </a:r>
            <a:r>
              <a:rPr lang="en-US" err="1"/>
              <a:t>tialkejra</a:t>
            </a:r>
            <a:r>
              <a:rPr lang="en-US"/>
              <a:t> </a:t>
            </a:r>
            <a:r>
              <a:rPr lang="en-US" err="1"/>
              <a:t>oizsr</a:t>
            </a:r>
            <a:r>
              <a:rPr lang="en-US"/>
              <a:t> </a:t>
            </a:r>
            <a:r>
              <a:rPr lang="en-US" err="1"/>
              <a:t>ualskr</a:t>
            </a:r>
            <a:r>
              <a:rPr lang="en-US"/>
              <a:t> </a:t>
            </a:r>
            <a:r>
              <a:rPr lang="en-US" err="1"/>
              <a:t>glkasrhfla</a:t>
            </a:r>
            <a:r>
              <a:rPr lang="en-US"/>
              <a:t> </a:t>
            </a:r>
            <a:r>
              <a:rPr lang="en-US" err="1"/>
              <a:t>rasjliaral</a:t>
            </a:r>
            <a:r>
              <a:rPr lang="en-US"/>
              <a:t> mc and more. Edit Master </a:t>
            </a:r>
            <a:r>
              <a:rPr lang="en-US" err="1"/>
              <a:t>textasye</a:t>
            </a:r>
            <a:r>
              <a:rPr lang="en-US"/>
              <a:t> </a:t>
            </a:r>
            <a:r>
              <a:rPr lang="en-US" err="1"/>
              <a:t>aiwrali</a:t>
            </a:r>
            <a:r>
              <a:rPr lang="en-US"/>
              <a:t> </a:t>
            </a:r>
            <a:r>
              <a:rPr lang="en-US" err="1"/>
              <a:t>uwy</a:t>
            </a:r>
            <a:r>
              <a:rPr lang="en-US"/>
              <a:t> </a:t>
            </a:r>
            <a:r>
              <a:rPr lang="en-US" err="1"/>
              <a:t>tuiqw</a:t>
            </a:r>
            <a:r>
              <a:rPr lang="en-US"/>
              <a:t> </a:t>
            </a:r>
            <a:r>
              <a:rPr lang="en-US" err="1"/>
              <a:t>oiuqywpui</a:t>
            </a:r>
            <a:r>
              <a:rPr lang="en-US"/>
              <a:t> </a:t>
            </a:r>
            <a:r>
              <a:rPr lang="en-US" err="1"/>
              <a:t>tialkejra</a:t>
            </a:r>
            <a:r>
              <a:rPr lang="en-US"/>
              <a:t> </a:t>
            </a:r>
            <a:r>
              <a:rPr lang="en-US" err="1"/>
              <a:t>oizsr</a:t>
            </a:r>
            <a:r>
              <a:rPr lang="en-US"/>
              <a:t> </a:t>
            </a:r>
            <a:r>
              <a:rPr lang="en-US" err="1"/>
              <a:t>ualskr</a:t>
            </a:r>
            <a:r>
              <a:rPr lang="en-US"/>
              <a:t> </a:t>
            </a:r>
            <a:r>
              <a:rPr lang="en-US" err="1"/>
              <a:t>glkasrhfla</a:t>
            </a:r>
            <a:r>
              <a:rPr lang="en-US"/>
              <a:t> </a:t>
            </a:r>
            <a:r>
              <a:rPr lang="en-US" err="1"/>
              <a:t>rasjliaral</a:t>
            </a:r>
            <a:r>
              <a:rPr lang="en-US"/>
              <a:t> mc and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en-US"/>
              <a:t>Edit Master </a:t>
            </a:r>
            <a:r>
              <a:rPr lang="en-US" err="1"/>
              <a:t>textasye</a:t>
            </a:r>
            <a:r>
              <a:rPr lang="en-US"/>
              <a:t> </a:t>
            </a:r>
            <a:r>
              <a:rPr lang="en-US" err="1"/>
              <a:t>aiwrali</a:t>
            </a:r>
            <a:r>
              <a:rPr lang="en-US"/>
              <a:t> </a:t>
            </a:r>
            <a:r>
              <a:rPr lang="en-US" err="1"/>
              <a:t>uwy</a:t>
            </a:r>
            <a:r>
              <a:rPr lang="en-US"/>
              <a:t> </a:t>
            </a:r>
            <a:r>
              <a:rPr lang="en-US" err="1"/>
              <a:t>tuiqw</a:t>
            </a:r>
            <a:r>
              <a:rPr lang="en-US"/>
              <a:t> </a:t>
            </a:r>
            <a:r>
              <a:rPr lang="en-US" err="1"/>
              <a:t>oiuqywpui</a:t>
            </a:r>
            <a:r>
              <a:rPr lang="en-US"/>
              <a:t> </a:t>
            </a:r>
            <a:r>
              <a:rPr lang="en-US" err="1"/>
              <a:t>tialkejra</a:t>
            </a:r>
            <a:r>
              <a:rPr lang="en-US"/>
              <a:t> </a:t>
            </a:r>
            <a:r>
              <a:rPr lang="en-US" err="1"/>
              <a:t>oizsr</a:t>
            </a:r>
            <a:r>
              <a:rPr lang="en-US"/>
              <a:t> </a:t>
            </a:r>
            <a:r>
              <a:rPr lang="en-US" err="1"/>
              <a:t>ualskr</a:t>
            </a:r>
            <a:r>
              <a:rPr lang="en-US"/>
              <a:t> </a:t>
            </a:r>
            <a:r>
              <a:rPr lang="en-US" err="1"/>
              <a:t>glkasrhfla</a:t>
            </a:r>
            <a:r>
              <a:rPr lang="en-US"/>
              <a:t> </a:t>
            </a:r>
            <a:r>
              <a:rPr lang="en-US" err="1"/>
              <a:t>rasjliaral</a:t>
            </a:r>
            <a:r>
              <a:rPr lang="en-US"/>
              <a:t> mc and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en-US"/>
              <a:t>Edit Master </a:t>
            </a:r>
            <a:r>
              <a:rPr lang="en-US" err="1"/>
              <a:t>textasye</a:t>
            </a:r>
            <a:r>
              <a:rPr lang="en-US"/>
              <a:t> </a:t>
            </a:r>
            <a:r>
              <a:rPr lang="en-US" err="1"/>
              <a:t>aiwrali</a:t>
            </a:r>
            <a:r>
              <a:rPr lang="en-US"/>
              <a:t> </a:t>
            </a:r>
            <a:r>
              <a:rPr lang="en-US" err="1"/>
              <a:t>uwy</a:t>
            </a:r>
            <a:r>
              <a:rPr lang="en-US"/>
              <a:t> </a:t>
            </a:r>
            <a:r>
              <a:rPr lang="en-US" err="1"/>
              <a:t>tuiqw</a:t>
            </a:r>
            <a:r>
              <a:rPr lang="en-US"/>
              <a:t> </a:t>
            </a:r>
            <a:r>
              <a:rPr lang="en-US" err="1"/>
              <a:t>oiuqywpui</a:t>
            </a:r>
            <a:r>
              <a:rPr lang="en-US"/>
              <a:t> </a:t>
            </a:r>
            <a:r>
              <a:rPr lang="en-US" err="1"/>
              <a:t>tialkejra</a:t>
            </a:r>
            <a:r>
              <a:rPr lang="en-US"/>
              <a:t> </a:t>
            </a:r>
            <a:r>
              <a:rPr lang="en-US" err="1"/>
              <a:t>oizsr</a:t>
            </a:r>
            <a:r>
              <a:rPr lang="en-US"/>
              <a:t> </a:t>
            </a:r>
            <a:r>
              <a:rPr lang="en-US" err="1"/>
              <a:t>ualskr</a:t>
            </a:r>
            <a:r>
              <a:rPr lang="en-US"/>
              <a:t> </a:t>
            </a:r>
            <a:r>
              <a:rPr lang="en-US" err="1"/>
              <a:t>glkasrhfla</a:t>
            </a:r>
            <a:r>
              <a:rPr lang="en-US"/>
              <a:t> </a:t>
            </a:r>
            <a:r>
              <a:rPr lang="en-US" err="1"/>
              <a:t>rasjliaral</a:t>
            </a:r>
            <a:r>
              <a:rPr lang="en-US"/>
              <a:t> mc and more. Edit Master </a:t>
            </a:r>
            <a:r>
              <a:rPr lang="en-US" err="1"/>
              <a:t>textasye</a:t>
            </a:r>
            <a:r>
              <a:rPr lang="en-US"/>
              <a:t>.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1"/>
          </p:nvPr>
        </p:nvSpPr>
        <p:spPr>
          <a:xfrm>
            <a:off x="406400" y="1049167"/>
            <a:ext cx="8534400" cy="466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721B3F-1217-4FE7-A59C-AA2B4D6FC74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‹#›</a:t>
            </a:fld>
            <a:r>
              <a:rPr lang="en-US"/>
              <a:t> of  #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4B4EE3D-CCE6-4B62-AF16-DCD7D2AC2A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" y="12066"/>
            <a:ext cx="11390289" cy="36893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>
              <a:buNone/>
              <a:defRPr sz="1000" b="1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1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7931828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940801" y="931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4111752"/>
            <a:ext cx="11769344" cy="1298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7229" y="52745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FF9F155-FE21-440A-86B5-07C677422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1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>
            <a:off x="7931828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940801" y="931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41117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7229" y="52745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rgbClr val="C1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95400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8CC2D9F-89CA-47E6-B560-B8C106C458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4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 userDrawn="1"/>
        </p:nvSpPr>
        <p:spPr bwMode="auto">
          <a:xfrm>
            <a:off x="7931828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940801" y="931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4111752"/>
            <a:ext cx="11769344" cy="1298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7229" y="52745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466C204-9C49-46AA-B337-D0132326AF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5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7931828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940801" y="9311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41117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7229" y="52745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E7C1D83-5842-45BB-ADE3-7E2E2D6B4A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9652001" y="931164"/>
            <a:ext cx="20227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7931828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41117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17229" y="52745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rgbClr val="C1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944A6A8-A0EF-4B68-BFF8-57781D2760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657" y="457200"/>
            <a:ext cx="11390289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FR/OFFICIAL USE,  RESTRICTED FR, RESTRICTED CONTROLLED FR,  SPII FR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4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7931828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737601" y="931164"/>
            <a:ext cx="29371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September 00th, 202</a:t>
            </a:r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7931828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17229" y="52745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rgbClr val="C1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22657" y="621667"/>
            <a:ext cx="11390289" cy="36893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  Restricted FR  Restricted Controlled FR  SPII FR</a:t>
            </a:r>
          </a:p>
          <a:p>
            <a:pPr lvl="0"/>
            <a:endParaRPr 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4111752"/>
            <a:ext cx="11769344" cy="1298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5713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7931828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737601" y="931164"/>
            <a:ext cx="29371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September 00th, 202</a:t>
            </a:r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7931828" y="5715000"/>
            <a:ext cx="3742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17229" y="5274564"/>
            <a:ext cx="2733971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rgbClr val="C1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Authors here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931829" y="1248538"/>
            <a:ext cx="377224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/>
              <a:t>Specify your security level in the text box above: Internal FR, Restricted FR, Restricted Controlled FR, SPII FR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22657" y="621667"/>
            <a:ext cx="11390289" cy="36893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Internal FR  Restricted FR  Restricted Controlled FR  SPII FR</a:t>
            </a:r>
          </a:p>
          <a:p>
            <a:pPr lvl="0"/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47949" y="6428082"/>
            <a:ext cx="11483672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INSERT NAME OF PROJECT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22656" y="4111752"/>
            <a:ext cx="11769344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8109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C19745"/>
                </a:solidFill>
                <a:latin typeface="Arial"/>
              </a:defRPr>
            </a:lvl1pPr>
          </a:lstStyle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‹#›</a:t>
            </a:fld>
            <a:r>
              <a:rPr lang="en-US"/>
              <a:t> of  #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9"/>
          <a:stretch/>
        </p:blipFill>
        <p:spPr>
          <a:xfrm>
            <a:off x="7696200" y="76201"/>
            <a:ext cx="3987800" cy="30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9" r:id="rId2"/>
    <p:sldLayoutId id="2147483666" r:id="rId3"/>
    <p:sldLayoutId id="2147483667" r:id="rId4"/>
    <p:sldLayoutId id="2147483668" r:id="rId5"/>
    <p:sldLayoutId id="2147483669" r:id="rId6"/>
    <p:sldLayoutId id="2147483671" r:id="rId7"/>
    <p:sldLayoutId id="2147483674" r:id="rId8"/>
    <p:sldLayoutId id="2147483710" r:id="rId9"/>
    <p:sldLayoutId id="2147483675" r:id="rId10"/>
    <p:sldLayoutId id="2147483684" r:id="rId11"/>
    <p:sldLayoutId id="2147483683" r:id="rId12"/>
    <p:sldLayoutId id="2147483665" r:id="rId13"/>
    <p:sldLayoutId id="2147483676" r:id="rId14"/>
    <p:sldLayoutId id="2147483677" r:id="rId15"/>
    <p:sldLayoutId id="2147483679" r:id="rId16"/>
    <p:sldLayoutId id="2147483682" r:id="rId17"/>
    <p:sldLayoutId id="2147483711" r:id="rId18"/>
    <p:sldLayoutId id="2147483678" r:id="rId19"/>
    <p:sldLayoutId id="2147483712" r:id="rId20"/>
    <p:sldLayoutId id="2147483686" r:id="rId21"/>
    <p:sldLayoutId id="2147483688" r:id="rId2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200" kern="1200">
          <a:solidFill>
            <a:schemeClr val="tx1">
              <a:lumMod val="50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>
            <a:lumMod val="60000"/>
            <a:lumOff val="40000"/>
          </a:schemeClr>
        </a:buClr>
        <a:buFont typeface="Wingdings" charset="2"/>
        <a:buChar char="§"/>
        <a:defRPr sz="2200" kern="1200">
          <a:solidFill>
            <a:schemeClr val="tx1">
              <a:lumMod val="50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100000"/>
        <a:buFont typeface="Lucida Grande"/>
        <a:buChar char="▫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81000"/>
        <a:buFont typeface="Lucida Grande"/>
        <a:buChar char="–"/>
        <a:defRPr sz="1800" kern="1200">
          <a:solidFill>
            <a:schemeClr val="tx1">
              <a:lumMod val="50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1">
            <a:lumMod val="40000"/>
            <a:lumOff val="60000"/>
          </a:schemeClr>
        </a:buClr>
        <a:buFont typeface="Lucida Grande"/>
        <a:buChar char="–"/>
        <a:defRPr sz="1600" kern="1200" baseline="0">
          <a:solidFill>
            <a:schemeClr val="accent2">
              <a:lumMod val="50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May 19, 2021</a:t>
            </a: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Mortgage Forbearance During Covid-19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508000" y="5274564"/>
            <a:ext cx="7188200" cy="1354836"/>
          </a:xfrm>
        </p:spPr>
        <p:txBody>
          <a:bodyPr/>
          <a:lstStyle/>
          <a:p>
            <a:r>
              <a:rPr lang="en-US"/>
              <a:t>Andrew Haughwout, Donghoon Lee, Joelle Scally, Wilbert van der Klaauw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Press Briefing on Mortgage Forbearances</a:t>
            </a:r>
          </a:p>
        </p:txBody>
      </p:sp>
    </p:spTree>
    <p:extLst>
      <p:ext uri="{BB962C8B-B14F-4D97-AF65-F5344CB8AC3E}">
        <p14:creationId xmlns:p14="http://schemas.microsoft.com/office/powerpoint/2010/main" val="347225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</a:rPr>
              <a:t>Despite leniency on mortgages, other delinquency persists</a:t>
            </a:r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16BEB0-78AA-4772-BE5D-D0E2080B05DF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numCol="1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Among mortgage borrowers: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000"/>
              <a:t>Borrowers who have participated in forbearance at any point since the pandemic have seen their non-housing (auto, credit card, other consumer debt) delinquency rates persist 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000"/>
              <a:t>Borrowers who have never entered forbearance have maintained low delinquency on non-housing debt </a:t>
            </a:r>
            <a:endParaRPr lang="en-US" sz="2000">
              <a:cs typeface="Arial"/>
            </a:endParaRPr>
          </a:p>
          <a:p>
            <a:pPr marL="1028700" lvl="1">
              <a:buFont typeface="Arial" panose="020B0604020202020204" pitchFamily="34" charset="0"/>
              <a:buChar char="•"/>
            </a:pPr>
            <a:endParaRPr lang="en-US" sz="2000"/>
          </a:p>
          <a:p>
            <a:pPr marL="1028700" lvl="1">
              <a:buFont typeface="Arial" panose="020B0604020202020204" pitchFamily="34" charset="0"/>
              <a:buChar char="•"/>
            </a:pPr>
            <a:endParaRPr lang="en-US" sz="200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200"/>
              <a:t>Note that student loans are excluded from these estimates.</a:t>
            </a:r>
            <a:endParaRPr lang="en-US" sz="1200">
              <a:cs typeface="Arial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4E056DB2-4DBF-473F-AC82-51272F48F7E2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559469656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207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Forborne borrowers’ credit card balances decline steeply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16BEB0-78AA-4772-BE5D-D0E2080B05DF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numCol="1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Credit card balances belonging to borrowers who participated in forbearance have declined by 23% since the pandemic began (-$2,000)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Borrowers who never participated in forbearance saw smaller balance reductions in their credit card balances, with an average 15% decline (-$900)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larger decline among forborne borrowers may reflect either reduced consumption among those who have experienced pandemic-related hardship, or a debt prioritization to direct extra cash to expensive revolving debt balances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4EC69C76-B778-4748-9821-AA8A1C00F71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841988001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3048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Higher income borrowers in forbearance </a:t>
            </a:r>
            <a:br>
              <a:rPr lang="en-US"/>
            </a:br>
            <a:r>
              <a:rPr lang="en-US"/>
              <a:t>see largest balance declines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16BEB0-78AA-4772-BE5D-D0E2080B05DF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numCol="1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Forborne borrowers in higher income neighborhoods saw dramatic reductions in their credit card balances, with an average 30% reduction from March-2020 to March-2021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Borrowers living in other neighborhoods also saw a 20% reduction in their credit card balances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Cash diverted from forborne mortgage payments, paired with stimulus payments and limited consumption opportunities have likely contributed to these declines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F3D796DB-76E7-4ECB-A3A4-CCC3C5741255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156411345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8314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6BE9F-433D-4E41-8FBC-EC2D4449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" y="2147951"/>
            <a:ext cx="10972800" cy="813816"/>
          </a:xfrm>
        </p:spPr>
        <p:txBody>
          <a:bodyPr/>
          <a:lstStyle/>
          <a:p>
            <a:r>
              <a:rPr lang="en-US"/>
              <a:t>What happened to forborne borrowers?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78897-0C1A-4A51-8984-E33DB26290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62768E5-75B5-481D-A0C5-8453C1BA6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200029"/>
            <a:ext cx="5943600" cy="2851151"/>
          </a:xfrm>
        </p:spPr>
        <p:txBody>
          <a:bodyPr lIns="0" tIns="0" rIns="0" bIns="0" anchor="t">
            <a:no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2000"/>
              <a:t>Mortgage delinquency rates on credit reports dropped 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000"/>
              <a:t>Delinquency on non-mortgage debts persisted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000"/>
              <a:t>Credit card balances declined more steeply among forborne borrowers 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000"/>
              <a:t>Declines most pronounced for higher-income area borrowers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About 60%-70% skipped payment</a:t>
            </a:r>
            <a:endParaRPr lang="en-US" sz="2000"/>
          </a:p>
          <a:p>
            <a:pPr marL="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>
              <a:buFont typeface="Arial" panose="020B0604020202020204" pitchFamily="34" charset="0"/>
              <a:buChar char="•"/>
            </a:pPr>
            <a:endParaRPr lang="en-US" sz="2000"/>
          </a:p>
          <a:p>
            <a:pPr marL="685800" lvl="1">
              <a:buFont typeface="Arial" panose="020B0604020202020204" pitchFamily="34" charset="0"/>
              <a:buChar char="•"/>
            </a:pPr>
            <a:endParaRPr lang="en-US" sz="2000"/>
          </a:p>
          <a:p>
            <a:pPr marL="685800" lvl="1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539481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6BE9F-433D-4E41-8FBC-EC2D4449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" y="2147951"/>
            <a:ext cx="10972800" cy="813816"/>
          </a:xfrm>
        </p:spPr>
        <p:txBody>
          <a:bodyPr/>
          <a:lstStyle/>
          <a:p>
            <a:r>
              <a:rPr lang="en-US"/>
              <a:t>Did small business owners turn to personal credit?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78897-0C1A-4A51-8984-E33DB26290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73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Forbearance has been higher among business owners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16BEB0-78AA-4772-BE5D-D0E2080B05DF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/>
              <a:t>although has come down more sharply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Business owners differ from the general population – they tend to live in wealthier neighborhoods, be slightly older, higher credit scores, are more likely to have a variety of credit products and have higher balances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Despite their more favorable creditworthiness profiles, they were far more likely to take on forbearance on their personal mortgages during the pandemic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This contrasts with lower forbearance rates among higher-income and higher-credit score borrowers in the general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4DE115C-3B4F-4F80-A96B-FE1DE748DC31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043446981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0272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 owners in harder-hit industries </a:t>
            </a:r>
            <a:br>
              <a:rPr lang="en-US"/>
            </a:br>
            <a:r>
              <a:rPr lang="en-US"/>
              <a:t>had higher forbearance rates</a:t>
            </a:r>
            <a:br>
              <a:rPr lang="en-US"/>
            </a:b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Business owners in the Accommodations and Food Services </a:t>
            </a:r>
            <a:r>
              <a:rPr lang="en-US" sz="2000" err="1"/>
              <a:t>supersector</a:t>
            </a:r>
            <a:r>
              <a:rPr lang="en-US" sz="2000"/>
              <a:t> saw the highest forbearance rates, at 24%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Some sectors saw far lower forbearance uptake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61FF659-38A5-4AD5-AD1E-A21541D20E15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25311601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6474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Small business owners used home equity during the pandemic</a:t>
            </a:r>
            <a:br>
              <a:rPr lang="en-US"/>
            </a:b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average HELOC balances on small business owners' personal credit reports jumped by 3.4% between February and May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In contrast, those of the general population declined by 0.6% during this same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difference has persisted over the past year, with the paydown of business owners’ HELOC balances lagging that of the general public.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000"/>
              <a:t>Overall, balances are down 13% since Feb 2020;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000"/>
              <a:t>Business owners’ balances are down by only 10% since Feb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7B9E404-0B31-4079-B1BF-349908056BA1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751629352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4087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Forbearances may be forestalling delinquency </a:t>
            </a:r>
            <a:br>
              <a:rPr lang="en-US"/>
            </a:br>
            <a:r>
              <a:rPr lang="en-US"/>
              <a:t>on other debts among forborne small business owners</a:t>
            </a:r>
            <a:br>
              <a:rPr lang="en-US"/>
            </a:b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numCol="1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We previously showed the non-mortgage delinquency rates (credit card, auto loans, and other) among forborne borrowers have been creeping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For business owners, in contrast, the delinquency rate on non-housing debt has been basically level after a brief uptick in July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Note that these exclude student loans.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112A478-9051-4F22-BBEC-88573419CE8E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114897318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6731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6BE9F-433D-4E41-8FBC-EC2D4449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" y="2147951"/>
            <a:ext cx="10972800" cy="813816"/>
          </a:xfrm>
        </p:spPr>
        <p:txBody>
          <a:bodyPr/>
          <a:lstStyle/>
          <a:p>
            <a:r>
              <a:rPr lang="en-US"/>
              <a:t>Did small business owners turn to personal credit?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78897-0C1A-4A51-8984-E33DB26290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F79931B-0E9E-4A0E-A584-974F3253F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200029"/>
            <a:ext cx="5943600" cy="2851151"/>
          </a:xfrm>
        </p:spPr>
        <p:txBody>
          <a:bodyPr/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2000"/>
              <a:t>Business owners, and especially those in harder-hit industries, took up mortgage forbearance at a higher rate in spite of having higher credit scores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000"/>
              <a:t>They drew against HELOC accounts in the beginning of the pandemic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000"/>
              <a:t>Unlike most forborne borrowers, owners have not seen deterioration in non-mortgage delinquency rates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>
              <a:buFont typeface="Arial" panose="020B0604020202020204" pitchFamily="34" charset="0"/>
              <a:buChar char="•"/>
            </a:pPr>
            <a:endParaRPr lang="en-US" sz="2000"/>
          </a:p>
          <a:p>
            <a:pPr marL="685800" lvl="1">
              <a:buFont typeface="Arial" panose="020B0604020202020204" pitchFamily="34" charset="0"/>
              <a:buChar char="•"/>
            </a:pPr>
            <a:endParaRPr lang="en-US" sz="2000"/>
          </a:p>
          <a:p>
            <a:pPr marL="685800" lvl="1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40378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6BE9F-433D-4E41-8FBC-EC2D4449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" y="2147951"/>
            <a:ext cx="10972800" cy="813816"/>
          </a:xfrm>
        </p:spPr>
        <p:txBody>
          <a:bodyPr/>
          <a:lstStyle/>
          <a:p>
            <a:r>
              <a:rPr lang="en-US"/>
              <a:t>Who has taken up forbearance?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78897-0C1A-4A51-8984-E33DB26290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87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6BE9F-433D-4E41-8FBC-EC2D4449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" y="2147951"/>
            <a:ext cx="10972800" cy="813816"/>
          </a:xfrm>
        </p:spPr>
        <p:txBody>
          <a:bodyPr/>
          <a:lstStyle/>
          <a:p>
            <a:r>
              <a:rPr lang="en-US"/>
              <a:t>What’s next for forborne borrowers?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78897-0C1A-4A51-8984-E33DB26290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60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96" y="442316"/>
            <a:ext cx="5643032" cy="193268"/>
          </a:xfrm>
        </p:spPr>
        <p:txBody>
          <a:bodyPr/>
          <a:lstStyle/>
          <a:p>
            <a:r>
              <a:rPr lang="en-US"/>
              <a:t>Nearly 2/3 of forbearance participants have exited the program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16BEB0-78AA-4772-BE5D-D0E2080B05DF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13% of borrowers spent at least one month of the pandemic in forbearance, but only 35% of those participants remain in forbearance as of March 2021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000"/>
              <a:t>A third of participants were in forbearance for only 1-2 months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000"/>
              <a:t>So far, 12% of taken advantage of the maximum possible forbearance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en-US" sz="120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000"/>
              <a:t>Many borrowers exited forbearance by prepaying their loan – likely either by moving or refinancing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F3E77A4D-865E-437C-903F-4ED51BC1BA92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918917548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2556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Lower income and lower credit score </a:t>
            </a:r>
            <a:br>
              <a:rPr lang="en-US"/>
            </a:br>
            <a:r>
              <a:rPr lang="en-US"/>
              <a:t>borrowers linger in forbearance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16BEB0-78AA-4772-BE5D-D0E2080B05DF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137360" y="1194816"/>
            <a:ext cx="11749839" cy="813816"/>
          </a:xfr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b="1">
                <a:latin typeface="Georgia" panose="02040502050405020303" pitchFamily="18" charset="0"/>
              </a:rPr>
              <a:t>% of borrowers in forbearance by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A6A63497-241F-4C16-A3CE-85311800C3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109844"/>
              </p:ext>
            </p:extLst>
          </p:nvPr>
        </p:nvGraphicFramePr>
        <p:xfrm>
          <a:off x="133350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A3118680-17DE-4C0D-B7C9-3D6381416C3F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17247336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">
            <a:extLst>
              <a:ext uri="{FF2B5EF4-FFF2-40B4-BE49-F238E27FC236}">
                <a16:creationId xmlns:a16="http://schemas.microsoft.com/office/drawing/2014/main" id="{914506A3-5B8F-413D-AF0B-2AF77714AF54}"/>
              </a:ext>
            </a:extLst>
          </p:cNvPr>
          <p:cNvSpPr txBox="1"/>
          <p:nvPr/>
        </p:nvSpPr>
        <p:spPr>
          <a:xfrm>
            <a:off x="76200" y="6365246"/>
            <a:ext cx="5643032" cy="246221"/>
          </a:xfrm>
          <a:prstGeom prst="rect">
            <a:avLst/>
          </a:prstGeom>
        </p:spPr>
        <p:txBody>
          <a:bodyPr vert="horz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>
                <a:solidFill>
                  <a:srgbClr val="42515A"/>
                </a:solidFill>
                <a:latin typeface="Arial" panose="020B0604020202020204" pitchFamily="34" charset="0"/>
              </a:rPr>
              <a:t>Source:  New York Fed Consumer Credit Panel / Equifax;  IRS Statistics of Income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31FD3210-DC5F-4B30-AB60-FA5F81DFB925}"/>
              </a:ext>
            </a:extLst>
          </p:cNvPr>
          <p:cNvSpPr txBox="1"/>
          <p:nvPr/>
        </p:nvSpPr>
        <p:spPr>
          <a:xfrm>
            <a:off x="76200" y="6575383"/>
            <a:ext cx="5643032" cy="246221"/>
          </a:xfrm>
          <a:prstGeom prst="rect">
            <a:avLst/>
          </a:prstGeom>
        </p:spPr>
        <p:txBody>
          <a:bodyPr vert="horz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>
                <a:solidFill>
                  <a:srgbClr val="42515A"/>
                </a:solidFill>
                <a:latin typeface="Arial" panose="020B0604020202020204" pitchFamily="34" charset="0"/>
              </a:rPr>
              <a:t>Note: Credit score is Equifax Risk Score 3.0; Income is average income in zip code of borrower</a:t>
            </a:r>
          </a:p>
        </p:txBody>
      </p:sp>
    </p:spTree>
    <p:extLst>
      <p:ext uri="{BB962C8B-B14F-4D97-AF65-F5344CB8AC3E}">
        <p14:creationId xmlns:p14="http://schemas.microsoft.com/office/powerpoint/2010/main" val="3335147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Credit scores creep up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16BEB0-78AA-4772-BE5D-D0E2080B05DF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Average credit scores have crept up for borrowers overall in the past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increases have been larger among forbearance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Credit score improvements were most pronounced among subprime forbearance participants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476448B6-49B4-49CE-8B79-E61AD0F6D524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211585445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7844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6BE9F-433D-4E41-8FBC-EC2D4449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" y="2147951"/>
            <a:ext cx="10972800" cy="813816"/>
          </a:xfrm>
        </p:spPr>
        <p:txBody>
          <a:bodyPr/>
          <a:lstStyle/>
          <a:p>
            <a:r>
              <a:rPr lang="en-US"/>
              <a:t>What’s next for forborne borrowers?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78897-0C1A-4A51-8984-E33DB26290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4FC9D5A-C6AD-4B33-BCAF-AB056D7FE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200029"/>
            <a:ext cx="8743950" cy="2851151"/>
          </a:xfrm>
        </p:spPr>
        <p:txBody>
          <a:bodyPr/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1600"/>
              <a:t>Forbearance durations have varied, with 1/3 exiting after 1-2 months, and only 12% taking advantage of the maximum (so far)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/>
              <a:t>Those remaining in forbearance are increasingly borrowers from lower income areas and lower credit scores, and more likely to have been in delinquency just before the pandemic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/>
              <a:t>Those not making their mortgage payments are most at-risk for delinquency when forbearance policies end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600"/>
              <a:t>A pessimistic estimate that assumes they </a:t>
            </a:r>
            <a:r>
              <a:rPr lang="en-US" sz="1600" i="1"/>
              <a:t>all </a:t>
            </a:r>
            <a:r>
              <a:rPr lang="en-US" sz="1600"/>
              <a:t>become delinquent implies an increase in the delinquency rate to 3.8% of mortgagors – a steep increase –but lower than the 6.3% of 2010​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>
              <a:buFont typeface="Arial" panose="020B0604020202020204" pitchFamily="34" charset="0"/>
              <a:buChar char="•"/>
            </a:pPr>
            <a:endParaRPr lang="en-US" sz="1600"/>
          </a:p>
          <a:p>
            <a:pPr marL="685800" lvl="1">
              <a:buFont typeface="Arial" panose="020B0604020202020204" pitchFamily="34" charset="0"/>
              <a:buChar char="•"/>
            </a:pPr>
            <a:endParaRPr lang="en-US" sz="1600"/>
          </a:p>
          <a:p>
            <a:pPr marL="685800" lvl="1">
              <a:buFont typeface="Arial" panose="020B0604020202020204" pitchFamily="34" charset="0"/>
              <a:buChar char="•"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09890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BB29A9-C3F0-4056-92DC-CA662AC92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CARES Act has been successful at avoiding widespread damage on consumer credit reports</a:t>
            </a:r>
          </a:p>
          <a:p>
            <a:endParaRPr lang="en-US"/>
          </a:p>
          <a:p>
            <a:r>
              <a:rPr lang="en-US"/>
              <a:t>Credit scores may be less informative as protection from delinquency has lifted the scores of would-be troubled borrowers</a:t>
            </a:r>
          </a:p>
          <a:p>
            <a:endParaRPr lang="en-US"/>
          </a:p>
          <a:p>
            <a:r>
              <a:rPr lang="en-US"/>
              <a:t>Cautious estimates suggest that mortgage delinquency rates will increase when supports end, but not to levels seen in 2010</a:t>
            </a:r>
          </a:p>
          <a:p>
            <a:endParaRPr lang="en-US"/>
          </a:p>
          <a:p>
            <a:r>
              <a:rPr lang="en-US"/>
              <a:t>Economic conditions and the evolution of supportive policies will determine the stability of the household sector as the pandemic begins to ebb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03CE9C1-1B05-478C-BDEA-8E454BF9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DEB8C0-7E75-4A4B-9374-D174788BD5B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CARES Act provides generous forbearances for mortgagors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16BEB0-78AA-4772-BE5D-D0E2080B05DF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215EC95-82A3-4AA8-A729-57CA1D15FC9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899292518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Under CARES, up to 18 months of forbearance became available to many mortgagors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Up-take of the program was swift and steep, with 7.4% of loans in forbearance by May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In March of 2021, 2.2 million mortgages were still in forbearance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1.2 million of those had been in forbearance since June 2020 or earlier</a:t>
            </a:r>
          </a:p>
        </p:txBody>
      </p:sp>
    </p:spTree>
    <p:extLst>
      <p:ext uri="{BB962C8B-B14F-4D97-AF65-F5344CB8AC3E}">
        <p14:creationId xmlns:p14="http://schemas.microsoft.com/office/powerpoint/2010/main" val="1120764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FHA borrowers most likely to participate in forbearance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16BEB0-78AA-4772-BE5D-D0E2080B05DF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FHA borrowers were most likely to participate in forbearance, with 14.4% of borrowers in forbearance by June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In contrast, GSE mortgages, which comprise the largest share of the market, had only 6% at the highest point and only 3% remain in forbearance as of March 2021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45999F13-FD8F-4E7E-8FD8-B1B23BF7BAFE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758908906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31941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Forbearance is more common in lower-income neighborhoods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16BEB0-78AA-4772-BE5D-D0E2080B05DF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numCol="1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Borrowers in lower income areas have highest forbearance participation rates</a:t>
            </a:r>
            <a:endParaRPr lang="en-US" sz="20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In higher-income neighborhoods, forbearance participation is lower and also has declined more as the pandemic has progressed</a:t>
            </a:r>
            <a:endParaRPr lang="en-US" sz="20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Overall, forbearance has served as a lifeline for distressed lower income homeowners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67BFDF12-9908-4FD6-9082-DCB0092F712F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294437985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54E403C8-3680-4B21-8D27-BB748187D7B7}"/>
              </a:ext>
            </a:extLst>
          </p:cNvPr>
          <p:cNvSpPr txBox="1"/>
          <p:nvPr/>
        </p:nvSpPr>
        <p:spPr>
          <a:xfrm>
            <a:off x="6332800" y="6059604"/>
            <a:ext cx="5637267" cy="246221"/>
          </a:xfrm>
          <a:prstGeom prst="rect">
            <a:avLst/>
          </a:prstGeom>
        </p:spPr>
        <p:txBody>
          <a:bodyPr vert="horz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>
                <a:solidFill>
                  <a:srgbClr val="42515A"/>
                </a:solidFill>
                <a:latin typeface="Arial" panose="020B0604020202020204" pitchFamily="34" charset="0"/>
              </a:rPr>
              <a:t>Source:  New York Fed Consumer Credit Panel / Equifax; IRS Statistics of Income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41E3B4D-AF1F-4CE7-81DD-AC74EBCFC29F}"/>
              </a:ext>
            </a:extLst>
          </p:cNvPr>
          <p:cNvSpPr txBox="1"/>
          <p:nvPr/>
        </p:nvSpPr>
        <p:spPr>
          <a:xfrm>
            <a:off x="6332800" y="6269692"/>
            <a:ext cx="5637267" cy="173315"/>
          </a:xfrm>
          <a:prstGeom prst="rect">
            <a:avLst/>
          </a:prstGeom>
        </p:spPr>
        <p:txBody>
          <a:bodyPr vert="horz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>
                <a:solidFill>
                  <a:srgbClr val="42515A"/>
                </a:solidFill>
                <a:latin typeface="Arial" panose="020B0604020202020204" pitchFamily="34" charset="0"/>
              </a:rPr>
              <a:t>Note: Individuals are grouped into income buckets based on their address in March 2020</a:t>
            </a:r>
          </a:p>
        </p:txBody>
      </p:sp>
    </p:spTree>
    <p:extLst>
      <p:ext uri="{BB962C8B-B14F-4D97-AF65-F5344CB8AC3E}">
        <p14:creationId xmlns:p14="http://schemas.microsoft.com/office/powerpoint/2010/main" val="2803568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Struggling borrowers lean more heavily on forbearances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16BEB0-78AA-4772-BE5D-D0E2080B05DF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numCol="1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Borrowers who were delinquent before the pandemic began opted into forbearances at very high rates</a:t>
            </a:r>
            <a:endParaRPr lang="en-US" sz="20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40% of borrowers who were 90 days past due on their mortgage went into forbearance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Among borrowers who were current on their loans before the pandemic hit, the forbearance participation rate reached 7.2% in May 2020 but has since declined to 4.5%</a:t>
            </a:r>
            <a:endParaRPr lang="en-US" sz="2000">
              <a:cs typeface="Arial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F59CF65-C576-4996-B344-DB06988F394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549282638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74618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6BE9F-433D-4E41-8FBC-EC2D4449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" y="2147951"/>
            <a:ext cx="10972800" cy="813816"/>
          </a:xfrm>
        </p:spPr>
        <p:txBody>
          <a:bodyPr/>
          <a:lstStyle/>
          <a:p>
            <a:r>
              <a:rPr lang="en-US"/>
              <a:t>Who has taken up forbearance?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78897-0C1A-4A51-8984-E33DB26290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8819300C-4F5A-4165-8839-2E2D97CD5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200029"/>
            <a:ext cx="7804484" cy="28511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Overall, 7.4% of mortgage borrowers by June 2020 were in forbearance, and 4.2% remain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Borrowers more likely to take up forbearance: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000"/>
              <a:t>With FHA loans (14% at peak)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000"/>
              <a:t>in lower income neighborhoods (10%)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000"/>
              <a:t>Seriously delinquent on mortgages before the pandemic (40%)</a:t>
            </a:r>
          </a:p>
        </p:txBody>
      </p:sp>
    </p:spTree>
    <p:extLst>
      <p:ext uri="{BB962C8B-B14F-4D97-AF65-F5344CB8AC3E}">
        <p14:creationId xmlns:p14="http://schemas.microsoft.com/office/powerpoint/2010/main" val="417719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6BE9F-433D-4E41-8FBC-EC2D4449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" y="2147951"/>
            <a:ext cx="10972800" cy="813816"/>
          </a:xfrm>
        </p:spPr>
        <p:txBody>
          <a:bodyPr/>
          <a:lstStyle/>
          <a:p>
            <a:r>
              <a:rPr lang="en-US"/>
              <a:t>What happened to forborne borrowers?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78897-0C1A-4A51-8984-E33DB26290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72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</a:rPr>
              <a:t>Mortgage delinquency rate drops with forbearance as an option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16BEB0-78AA-4772-BE5D-D0E2080B05DF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b="1">
                <a:cs typeface="Arial"/>
              </a:rPr>
              <a:t>(Mortgage Forbearance Entrants in April-May 2020) </a:t>
            </a:r>
            <a:endParaRPr lang="en-US" b="1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C2398-F2A5-4857-B6C7-25E4B6DF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numCol="1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mortgage delinquency rate on credit report plummeted between March and May 2020 when forbearance became an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There are two reasons for this: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000"/>
              <a:t>Uptake was higher among borrowers who were already struggling with repayment</a:t>
            </a:r>
          </a:p>
          <a:p>
            <a:pPr marL="1028700" lvl="1">
              <a:buClr>
                <a:srgbClr val="949698"/>
              </a:buClr>
              <a:buFont typeface="Arial" panose="020B0604020202020204" pitchFamily="34" charset="0"/>
              <a:buChar char="•"/>
            </a:pPr>
            <a:r>
              <a:rPr lang="en-US" sz="2000"/>
              <a:t>Some loans that were previously delinquent are now listed as current without making a payment </a:t>
            </a:r>
            <a:endParaRPr lang="en-US" sz="2000">
              <a:cs typeface="Arial"/>
            </a:endParaRP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000"/>
              <a:t>For borrowers with new struggles, entering forbearance instead of delinquency was an option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   About 60%-70% of forborne borrowers skipped payment, with the rest continuing to make payments </a:t>
            </a:r>
          </a:p>
          <a:p>
            <a:pPr>
              <a:buClr>
                <a:srgbClr val="045B8F"/>
              </a:buClr>
            </a:pPr>
            <a:endParaRPr lang="en-US" sz="1200">
              <a:cs typeface="Arial"/>
            </a:endParaRPr>
          </a:p>
          <a:p>
            <a:pPr>
              <a:buClr>
                <a:srgbClr val="045B8F"/>
              </a:buClr>
            </a:pPr>
            <a:endParaRPr lang="en-US" sz="1200">
              <a:cs typeface="Arial"/>
            </a:endParaRPr>
          </a:p>
          <a:p>
            <a:pPr marL="1028700" lvl="1">
              <a:buFont typeface="Arial" panose="020B0604020202020204" pitchFamily="34" charset="0"/>
              <a:buChar char="•"/>
            </a:pPr>
            <a:endParaRPr lang="en-US" sz="2000">
              <a:cs typeface="Arial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E9E934F-586D-4FBD-B2AE-9DFCAF8601E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645702925"/>
              </p:ext>
            </p:extLst>
          </p:nvPr>
        </p:nvGraphicFramePr>
        <p:xfrm>
          <a:off x="6084888" y="1536700"/>
          <a:ext cx="594360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2046624"/>
      </p:ext>
    </p:extLst>
  </p:cSld>
  <p:clrMapOvr>
    <a:masterClrMapping/>
  </p:clrMapOvr>
</p:sld>
</file>

<file path=ppt/theme/theme1.xml><?xml version="1.0" encoding="utf-8"?>
<a:theme xmlns:a="http://schemas.openxmlformats.org/drawingml/2006/main" name="Restricted FR">
  <a:themeElements>
    <a:clrScheme name="Custom 1">
      <a:dk1>
        <a:srgbClr val="4F5052"/>
      </a:dk1>
      <a:lt1>
        <a:sysClr val="window" lastClr="FFFFFF"/>
      </a:lt1>
      <a:dk2>
        <a:srgbClr val="045B8F"/>
      </a:dk2>
      <a:lt2>
        <a:srgbClr val="986828"/>
      </a:lt2>
      <a:accent1>
        <a:srgbClr val="FF0000"/>
      </a:accent1>
      <a:accent2>
        <a:srgbClr val="333399"/>
      </a:accent2>
      <a:accent3>
        <a:srgbClr val="008000"/>
      </a:accent3>
      <a:accent4>
        <a:srgbClr val="800080"/>
      </a:accent4>
      <a:accent5>
        <a:srgbClr val="FF6600"/>
      </a:accent5>
      <a:accent6>
        <a:srgbClr val="009999"/>
      </a:accent6>
      <a:hlink>
        <a:srgbClr val="272829"/>
      </a:hlink>
      <a:folHlink>
        <a:srgbClr val="27282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>0</_ip_UnifiedCompliancePolicyUIAction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22C0691D66054097C12E634154BF6E" ma:contentTypeVersion="6" ma:contentTypeDescription="Create a new document." ma:contentTypeScope="" ma:versionID="de7e2846889c4417af9eb844bee71003">
  <xsd:schema xmlns:xsd="http://www.w3.org/2001/XMLSchema" xmlns:xs="http://www.w3.org/2001/XMLSchema" xmlns:p="http://schemas.microsoft.com/office/2006/metadata/properties" xmlns:ns1="http://schemas.microsoft.com/sharepoint/v3" xmlns:ns2="c1f0cb4b-f8d1-4738-8d63-e681ba2f5e55" xmlns:ns3="d207dde0-eaa7-4a5e-8362-70f56307395f" targetNamespace="http://schemas.microsoft.com/office/2006/metadata/properties" ma:root="true" ma:fieldsID="fb4b0a897aef25c65bf8b4a9160495dd" ns1:_="" ns2:_="" ns3:_="">
    <xsd:import namespace="http://schemas.microsoft.com/sharepoint/v3"/>
    <xsd:import namespace="c1f0cb4b-f8d1-4738-8d63-e681ba2f5e55"/>
    <xsd:import namespace="d207dde0-eaa7-4a5e-8362-70f5630739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cb4b-f8d1-4738-8d63-e681ba2f5e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7dde0-eaa7-4a5e-8362-70f56307395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A18A54-6322-47C0-A43C-5A797E23A9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411A72-17AD-43AE-8B65-2B99CB6C11AE}">
  <ds:schemaRefs>
    <ds:schemaRef ds:uri="c1f0cb4b-f8d1-4738-8d63-e681ba2f5e55"/>
    <ds:schemaRef ds:uri="d207dde0-eaa7-4a5e-8362-70f56307395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95AFD52-FCF5-4F69-9E3B-AB01EB74E7AB}">
  <ds:schemaRefs>
    <ds:schemaRef ds:uri="c1f0cb4b-f8d1-4738-8d63-e681ba2f5e55"/>
    <ds:schemaRef ds:uri="d207dde0-eaa7-4a5e-8362-70f5630739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Restricted FR</Template>
  <TotalTime>0</TotalTime>
  <Words>1846</Words>
  <Application>Microsoft Office PowerPoint</Application>
  <PresentationFormat>Widescreen</PresentationFormat>
  <Paragraphs>226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</vt:lpstr>
      <vt:lpstr>Franklin Gothic Demi Cond</vt:lpstr>
      <vt:lpstr>Georgia</vt:lpstr>
      <vt:lpstr>Lucida Grande</vt:lpstr>
      <vt:lpstr>Times New Roman</vt:lpstr>
      <vt:lpstr>Wingdings</vt:lpstr>
      <vt:lpstr>Restricted FR</vt:lpstr>
      <vt:lpstr>Mortgage Forbearance During Covid-19</vt:lpstr>
      <vt:lpstr>Who has taken up forbearance?</vt:lpstr>
      <vt:lpstr>CARES Act provides generous forbearances for mortgagors</vt:lpstr>
      <vt:lpstr>FHA borrowers most likely to participate in forbearance</vt:lpstr>
      <vt:lpstr>Forbearance is more common in lower-income neighborhoods</vt:lpstr>
      <vt:lpstr>Struggling borrowers lean more heavily on forbearances</vt:lpstr>
      <vt:lpstr>Who has taken up forbearance?</vt:lpstr>
      <vt:lpstr>What happened to forborne borrowers?</vt:lpstr>
      <vt:lpstr>Mortgage delinquency rate drops with forbearance as an option</vt:lpstr>
      <vt:lpstr>Despite leniency on mortgages, other delinquency persists</vt:lpstr>
      <vt:lpstr>Forborne borrowers’ credit card balances decline steeply </vt:lpstr>
      <vt:lpstr>Higher income borrowers in forbearance  see largest balance declines</vt:lpstr>
      <vt:lpstr>What happened to forborne borrowers?</vt:lpstr>
      <vt:lpstr>Did small business owners turn to personal credit?</vt:lpstr>
      <vt:lpstr>Forbearance has been higher among business owners </vt:lpstr>
      <vt:lpstr>Business owners in harder-hit industries  had higher forbearance rates </vt:lpstr>
      <vt:lpstr>Small business owners used home equity during the pandemic </vt:lpstr>
      <vt:lpstr>Forbearances may be forestalling delinquency  on other debts among forborne small business owners </vt:lpstr>
      <vt:lpstr>Did small business owners turn to personal credit?</vt:lpstr>
      <vt:lpstr>What’s next for forborne borrowers?</vt:lpstr>
      <vt:lpstr>Nearly 2/3 of forbearance participants have exited the program</vt:lpstr>
      <vt:lpstr>Lower income and lower credit score  borrowers linger in forbearance</vt:lpstr>
      <vt:lpstr>Credit scores creep up</vt:lpstr>
      <vt:lpstr>What’s next for forborne borrowers?</vt:lpstr>
      <vt:lpstr>Key takeaways</vt:lpstr>
    </vt:vector>
  </TitlesOfParts>
  <Company>Federal Reserve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Naughton, Vera</dc:creator>
  <cp:lastModifiedBy>Measey, Mariah A</cp:lastModifiedBy>
  <cp:revision>2</cp:revision>
  <dcterms:created xsi:type="dcterms:W3CDTF">2019-05-22T15:17:23Z</dcterms:created>
  <dcterms:modified xsi:type="dcterms:W3CDTF">2021-05-19T11:01:53Z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bce0c73d-3dfd-411e-9317-1196af11a031</vt:lpwstr>
  </property>
  <property fmtid="{D5CDD505-2E9C-101B-9397-08002B2CF9AE}" pid="3" name="ContentTypeId">
    <vt:lpwstr>0x0101002B22C0691D66054097C12E634154BF6E</vt:lpwstr>
  </property>
</Properties>
</file>